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58" r:id="rId4"/>
    <p:sldId id="267" r:id="rId5"/>
    <p:sldId id="260" r:id="rId6"/>
    <p:sldId id="264" r:id="rId7"/>
    <p:sldId id="259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6" d="100"/>
          <a:sy n="176" d="100"/>
        </p:scale>
        <p:origin x="-11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3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1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F5-44E8-A443-BBD5-F58655AED71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6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08DF5-44E8-A443-BBD5-F58655AED719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A671-D222-4147-80C5-F8B8911C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5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4450"/>
            <a:ext cx="8229600" cy="6624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6789" y="736889"/>
            <a:ext cx="8491735" cy="16215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same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reactant</a:t>
            </a:r>
            <a:r>
              <a:rPr lang="en-US" dirty="0" smtClean="0"/>
              <a:t> atoms are in the </a:t>
            </a:r>
            <a:r>
              <a:rPr lang="en-US" dirty="0" smtClean="0">
                <a:solidFill>
                  <a:srgbClr val="953735"/>
                </a:solidFill>
              </a:rPr>
              <a:t>products</a:t>
            </a:r>
            <a:r>
              <a:rPr lang="en-US" dirty="0" smtClean="0"/>
              <a:t> but in a new combination.  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Conservation of Mass</a:t>
            </a:r>
            <a:r>
              <a:rPr lang="en-US" dirty="0" smtClean="0"/>
              <a:t>= matter cannot be created </a:t>
            </a:r>
            <a:r>
              <a:rPr lang="en-US" smtClean="0"/>
              <a:t>or destroyed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22646" r="20704"/>
          <a:stretch/>
        </p:blipFill>
        <p:spPr>
          <a:xfrm>
            <a:off x="1817383" y="2405500"/>
            <a:ext cx="5599165" cy="2653399"/>
          </a:xfrm>
          <a:prstGeom prst="rect">
            <a:avLst/>
          </a:prstGeom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480170" y="3855692"/>
            <a:ext cx="3005418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953735"/>
                </a:solidFill>
              </a:rPr>
              <a:t>Reactants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*molecules that enter reaction</a:t>
            </a:r>
            <a:endParaRPr lang="en-US" dirty="0"/>
          </a:p>
        </p:txBody>
      </p:sp>
      <p:sp>
        <p:nvSpPr>
          <p:cNvPr id="17" name="AutoShape 11"/>
          <p:cNvSpPr>
            <a:spLocks/>
          </p:cNvSpPr>
          <p:nvPr/>
        </p:nvSpPr>
        <p:spPr bwMode="auto">
          <a:xfrm rot="16200000">
            <a:off x="2502603" y="3382872"/>
            <a:ext cx="228600" cy="1980661"/>
          </a:xfrm>
          <a:prstGeom prst="leftBrace">
            <a:avLst>
              <a:gd name="adj1" fmla="val 1027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485588" y="3847938"/>
            <a:ext cx="3605760" cy="1384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953735"/>
                </a:solidFill>
              </a:rPr>
              <a:t>Products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*outcomes of chemical reaction </a:t>
            </a:r>
            <a:endParaRPr lang="en-US" dirty="0"/>
          </a:p>
        </p:txBody>
      </p:sp>
      <p:sp>
        <p:nvSpPr>
          <p:cNvPr id="19" name="AutoShape 12"/>
          <p:cNvSpPr>
            <a:spLocks/>
          </p:cNvSpPr>
          <p:nvPr/>
        </p:nvSpPr>
        <p:spPr bwMode="auto">
          <a:xfrm rot="16200000">
            <a:off x="5588091" y="3371565"/>
            <a:ext cx="228600" cy="2003275"/>
          </a:xfrm>
          <a:prstGeom prst="leftBrace">
            <a:avLst>
              <a:gd name="adj1" fmla="val 1027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1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4" grpId="0" animBg="1"/>
      <p:bldP spid="17" grpId="0" animBg="1"/>
      <p:bldP spid="20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a chemical reaction occurred…?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86" y="1876763"/>
            <a:ext cx="5469640" cy="36596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408153" y="3106041"/>
            <a:ext cx="394130" cy="19393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37767" y="2840166"/>
            <a:ext cx="149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Formation of a solid</a:t>
            </a:r>
          </a:p>
        </p:txBody>
      </p:sp>
    </p:spTree>
    <p:extLst>
      <p:ext uri="{BB962C8B-B14F-4D97-AF65-F5344CB8AC3E}">
        <p14:creationId xmlns:p14="http://schemas.microsoft.com/office/powerpoint/2010/main" val="75011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706" y="291159"/>
            <a:ext cx="8686800" cy="121025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b="1" u="sng" dirty="0">
                <a:latin typeface="Calibri" charset="0"/>
                <a:ea typeface="ＭＳ Ｐゴシック" charset="0"/>
                <a:cs typeface="ＭＳ Ｐゴシック" charset="0"/>
              </a:rPr>
              <a:t>Photosynthesis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–chemical reaction in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which plants 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use water, carbon dioxide and light to make food (oxygen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is a waste product)</a:t>
            </a:r>
          </a:p>
        </p:txBody>
      </p:sp>
      <p:sp>
        <p:nvSpPr>
          <p:cNvPr id="49157" name="AutoShape 11"/>
          <p:cNvSpPr>
            <a:spLocks/>
          </p:cNvSpPr>
          <p:nvPr/>
        </p:nvSpPr>
        <p:spPr bwMode="auto">
          <a:xfrm rot="-5400000">
            <a:off x="2286000" y="1789096"/>
            <a:ext cx="228600" cy="2819400"/>
          </a:xfrm>
          <a:prstGeom prst="leftBrace">
            <a:avLst>
              <a:gd name="adj1" fmla="val 1027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AutoShape 12"/>
          <p:cNvSpPr>
            <a:spLocks/>
          </p:cNvSpPr>
          <p:nvPr/>
        </p:nvSpPr>
        <p:spPr bwMode="auto">
          <a:xfrm rot="-5400000">
            <a:off x="6629400" y="1762944"/>
            <a:ext cx="228600" cy="2819400"/>
          </a:xfrm>
          <a:prstGeom prst="leftBrace">
            <a:avLst>
              <a:gd name="adj1" fmla="val 1027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3962400" y="6613525"/>
            <a:ext cx="518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http://www.episodeseason.com/science/photosynthesis-made-easy.html</a:t>
            </a:r>
          </a:p>
        </p:txBody>
      </p:sp>
      <p:sp>
        <p:nvSpPr>
          <p:cNvPr id="49160" name="Text Box 13"/>
          <p:cNvSpPr txBox="1">
            <a:spLocks noChangeArrowheads="1"/>
          </p:cNvSpPr>
          <p:nvPr/>
        </p:nvSpPr>
        <p:spPr bwMode="auto">
          <a:xfrm>
            <a:off x="1447800" y="3313096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Reactants </a:t>
            </a:r>
          </a:p>
        </p:txBody>
      </p:sp>
      <p:sp>
        <p:nvSpPr>
          <p:cNvPr id="49161" name="Text Box 14"/>
          <p:cNvSpPr txBox="1">
            <a:spLocks noChangeArrowheads="1"/>
          </p:cNvSpPr>
          <p:nvPr/>
        </p:nvSpPr>
        <p:spPr bwMode="auto">
          <a:xfrm>
            <a:off x="6248400" y="3313096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Products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15800" y="7244374"/>
            <a:ext cx="35037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http://sciencewithme.com/learn-about-photosynthesis/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2006124"/>
            <a:ext cx="7543800" cy="1262008"/>
            <a:chOff x="685800" y="2081196"/>
            <a:chExt cx="7543800" cy="1262008"/>
          </a:xfrm>
        </p:grpSpPr>
        <p:pic>
          <p:nvPicPr>
            <p:cNvPr id="5018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081196"/>
              <a:ext cx="75438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116480" y="3004650"/>
              <a:ext cx="1217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1600" b="1" dirty="0" smtClean="0">
                  <a:ln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Chlorophyll</a:t>
              </a:r>
              <a:endParaRPr lang="en-US" sz="1600" b="1" dirty="0">
                <a:ln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V="1">
            <a:off x="4792135" y="3434474"/>
            <a:ext cx="0" cy="85079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03776" y="4372854"/>
            <a:ext cx="1826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Assistant</a:t>
            </a:r>
            <a:r>
              <a:rPr lang="en-US" sz="2400" dirty="0" smtClean="0"/>
              <a:t> but not a reactant or product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714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60" grpId="0"/>
      <p:bldP spid="4916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50" y="432967"/>
            <a:ext cx="4710951" cy="58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6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8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808" y="1377950"/>
            <a:ext cx="3569792" cy="3426560"/>
          </a:xfrm>
          <a:noFill/>
        </p:spPr>
      </p:pic>
      <p:sp>
        <p:nvSpPr>
          <p:cNvPr id="58388" name="Text Box 20"/>
          <p:cNvSpPr>
            <a:spLocks noChangeArrowheads="1"/>
          </p:cNvSpPr>
          <p:nvPr>
            <p:ph type="body" sz="half" idx="4294967295"/>
          </p:nvPr>
        </p:nvSpPr>
        <p:spPr>
          <a:xfrm>
            <a:off x="1113577" y="601606"/>
            <a:ext cx="3795122" cy="799709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400" b="1" u="sng" dirty="0" smtClean="0">
                <a:latin typeface="Calibri" charset="0"/>
                <a:ea typeface="ＭＳ Ｐゴシック" charset="0"/>
                <a:cs typeface="ＭＳ Ｐゴシック" charset="0"/>
              </a:rPr>
              <a:t>Cuticle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-waxy covering to hold H</a:t>
            </a:r>
            <a:r>
              <a:rPr lang="en-US" sz="2400" baseline="-25000" dirty="0" smtClean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O in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7924800" y="6613525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err="1"/>
              <a:t>digitalfrog.com</a:t>
            </a:r>
            <a:endParaRPr lang="en-US" sz="1000" dirty="0"/>
          </a:p>
        </p:txBody>
      </p:sp>
      <p:sp>
        <p:nvSpPr>
          <p:cNvPr id="51206" name="Line 11"/>
          <p:cNvSpPr>
            <a:spLocks noChangeShapeType="1"/>
          </p:cNvSpPr>
          <p:nvPr/>
        </p:nvSpPr>
        <p:spPr bwMode="auto">
          <a:xfrm flipV="1">
            <a:off x="6781559" y="4060061"/>
            <a:ext cx="556788" cy="11072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14"/>
          <p:cNvSpPr>
            <a:spLocks noChangeShapeType="1"/>
          </p:cNvSpPr>
          <p:nvPr/>
        </p:nvSpPr>
        <p:spPr bwMode="auto">
          <a:xfrm>
            <a:off x="4212577" y="1019707"/>
            <a:ext cx="1557965" cy="105724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15"/>
          <p:cNvSpPr>
            <a:spLocks noChangeShapeType="1"/>
          </p:cNvSpPr>
          <p:nvPr/>
        </p:nvSpPr>
        <p:spPr bwMode="auto">
          <a:xfrm flipV="1">
            <a:off x="3641022" y="2740071"/>
            <a:ext cx="2073008" cy="3690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Text Box 21"/>
          <p:cNvSpPr txBox="1">
            <a:spLocks noChangeArrowheads="1"/>
          </p:cNvSpPr>
          <p:nvPr/>
        </p:nvSpPr>
        <p:spPr bwMode="auto">
          <a:xfrm>
            <a:off x="5029200" y="3352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66737" y="237723"/>
            <a:ext cx="368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Leaf Cross-Section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492813" y="5060392"/>
            <a:ext cx="3651188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u="sng" dirty="0" smtClean="0">
                <a:latin typeface="Calibri" charset="0"/>
                <a:ea typeface="ＭＳ Ｐゴシック" charset="0"/>
                <a:cs typeface="ＭＳ Ｐゴシック" charset="0"/>
              </a:rPr>
              <a:t>Vein cells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=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Xylem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-moves water in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Phloem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-moves sugar out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212577" y="2204324"/>
            <a:ext cx="150145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5160880" y="4619090"/>
            <a:ext cx="1339158" cy="3793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89618" y="4397879"/>
            <a:ext cx="31229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charset="0"/>
                <a:ea typeface="ＭＳ Ｐゴシック" charset="0"/>
                <a:cs typeface="ＭＳ Ｐゴシック" charset="0"/>
              </a:rPr>
              <a:t>Stomata guard cells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= control movement of gases/water vapor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044" y="1595248"/>
            <a:ext cx="3739886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u="sng" dirty="0" smtClean="0">
                <a:latin typeface="Calibri" charset="0"/>
                <a:ea typeface="ＭＳ Ｐゴシック" charset="0"/>
                <a:cs typeface="ＭＳ Ｐゴシック" charset="0"/>
              </a:rPr>
              <a:t>Epidermis cells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= clear  protective skin layer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72405" y="2874159"/>
            <a:ext cx="3181807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u="sng" dirty="0" smtClean="0">
                <a:latin typeface="Calibri" charset="0"/>
                <a:ea typeface="ＭＳ Ｐゴシック" charset="0"/>
                <a:cs typeface="ＭＳ Ｐゴシック" charset="0"/>
              </a:rPr>
              <a:t>Mesophyll cells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=photosynthetic cells</a:t>
            </a:r>
            <a:endParaRPr lang="en-US" sz="2400" b="1" u="sng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7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build="p"/>
      <p:bldP spid="51206" grpId="0" animBg="1"/>
      <p:bldP spid="51208" grpId="0" animBg="1"/>
      <p:bldP spid="51209" grpId="0" animBg="1"/>
      <p:bldP spid="4" grpId="0"/>
      <p:bldP spid="20" grpId="0" animBg="1"/>
      <p:bldP spid="21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97" y="323271"/>
            <a:ext cx="5259385" cy="3948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73" y="4134773"/>
            <a:ext cx="3669462" cy="2446308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rot="4884899">
            <a:off x="4419203" y="2277532"/>
            <a:ext cx="2656084" cy="1109574"/>
          </a:xfrm>
          <a:prstGeom prst="bentArrow">
            <a:avLst>
              <a:gd name="adj1" fmla="val 1058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3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890" y="260696"/>
            <a:ext cx="7772400" cy="8064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Chloroplast Organelle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-cell structure where photosynthesis takes place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799"/>
            <a:ext cx="4192278" cy="490236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u="sng" dirty="0">
                <a:solidFill>
                  <a:srgbClr val="77933C"/>
                </a:solidFill>
                <a:latin typeface="Calibri" charset="0"/>
                <a:ea typeface="ＭＳ Ｐゴシック" charset="0"/>
                <a:cs typeface="ＭＳ Ｐゴシック" charset="0"/>
              </a:rPr>
              <a:t>Chlorophyll</a:t>
            </a:r>
            <a:r>
              <a:rPr lang="en-US" sz="2800" dirty="0">
                <a:solidFill>
                  <a:srgbClr val="77933C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chemical</a:t>
            </a:r>
            <a:r>
              <a:rPr lang="en-US" sz="2800" dirty="0" smtClean="0">
                <a:solidFill>
                  <a:srgbClr val="77933C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pigment that absorbs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sunlight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(reflects green light)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solidFill>
                  <a:srgbClr val="E46C0A"/>
                </a:solidFill>
                <a:latin typeface="Calibri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ther pigments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(red/orange) also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perform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photosynthesis but covered by chlorophyll until fall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7799"/>
            <a:ext cx="3987242" cy="2658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698" y="4653026"/>
            <a:ext cx="2846669" cy="18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0"/>
            <a:ext cx="8435065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u="sng" dirty="0">
                <a:latin typeface="Calibri" charset="0"/>
                <a:ea typeface="ＭＳ Ｐゴシック" charset="0"/>
                <a:cs typeface="ＭＳ Ｐゴシック" charset="0"/>
              </a:rPr>
              <a:t>Stomata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–openings regulate 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gas exchange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290" y="1274022"/>
            <a:ext cx="3810000" cy="41148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Stomata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= opening formed by 2 </a:t>
            </a:r>
            <a:r>
              <a:rPr lang="en-US" sz="2800" b="1" u="sng" dirty="0">
                <a:latin typeface="Calibri" charset="0"/>
                <a:ea typeface="ＭＳ Ｐゴシック" charset="0"/>
                <a:cs typeface="ＭＳ Ｐゴシック" charset="0"/>
              </a:rPr>
              <a:t>guard cells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mostly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on bottom of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leaf</a:t>
            </a:r>
          </a:p>
          <a:p>
            <a:pPr marL="0" indent="0" eaLnBrk="1" hangingPunct="1"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Open during photosynthesis to let in CO</a:t>
            </a:r>
            <a:r>
              <a:rPr lang="en-US" sz="2800" baseline="-25000" dirty="0" smtClean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and let out O</a:t>
            </a:r>
            <a:r>
              <a:rPr lang="en-US" sz="2800" baseline="-25000" dirty="0" smtClean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0" indent="0" eaLnBrk="1" hangingPunct="1"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Closed at night to prevent excess H</a:t>
            </a:r>
            <a:r>
              <a:rPr lang="en-US" sz="2800" baseline="-25000" dirty="0" smtClean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O loss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0"/>
          <a:stretch/>
        </p:blipFill>
        <p:spPr bwMode="auto">
          <a:xfrm>
            <a:off x="4039164" y="3875046"/>
            <a:ext cx="5068753" cy="254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46" y="909229"/>
            <a:ext cx="3035258" cy="22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7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25" y="1096847"/>
            <a:ext cx="4200428" cy="3146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1056" y="238132"/>
            <a:ext cx="4047965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a </a:t>
            </a:r>
            <a:r>
              <a:rPr lang="en-US" sz="2400" dirty="0" smtClean="0">
                <a:solidFill>
                  <a:srgbClr val="E46C0A"/>
                </a:solidFill>
              </a:rPr>
              <a:t>Greenhouse gas</a:t>
            </a:r>
            <a:r>
              <a:rPr lang="en-US" sz="2400" dirty="0" smtClean="0"/>
              <a:t> responsible for trapping heat and warming the planet</a:t>
            </a:r>
          </a:p>
          <a:p>
            <a:endParaRPr lang="en-US" sz="2400" dirty="0"/>
          </a:p>
          <a:p>
            <a:r>
              <a:rPr lang="en-US" sz="2400" dirty="0" smtClean="0"/>
              <a:t>Plant photosynthesis reduces the amount of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 the atmosphere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By removing </a:t>
            </a:r>
            <a:r>
              <a:rPr lang="en-US" sz="2400" dirty="0" smtClean="0">
                <a:solidFill>
                  <a:srgbClr val="E46C0A"/>
                </a:solidFill>
              </a:rPr>
              <a:t>inorganic</a:t>
            </a:r>
            <a:r>
              <a:rPr lang="en-US" sz="2400" dirty="0" smtClean="0"/>
              <a:t>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 air to store as </a:t>
            </a:r>
            <a:r>
              <a:rPr lang="en-US" sz="2400" dirty="0" smtClean="0">
                <a:solidFill>
                  <a:srgbClr val="E46C0A"/>
                </a:solidFill>
              </a:rPr>
              <a:t>organic</a:t>
            </a:r>
            <a:r>
              <a:rPr lang="en-US" sz="2400" dirty="0" smtClean="0"/>
              <a:t> glucose food for plants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It can also be broken down and returned to the air…but that is another story…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70619" y="4413342"/>
            <a:ext cx="3431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Store carbon-Plant a tree!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73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297</Words>
  <Application>Microsoft Macintosh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Chemical Reactions</vt:lpstr>
      <vt:lpstr>How do we know a chemical reaction occurred…?</vt:lpstr>
      <vt:lpstr>Photosynthesis –chemical reaction in which plants use water, carbon dioxide and light to make food (oxygen is a waste product)</vt:lpstr>
      <vt:lpstr>PowerPoint Presentation</vt:lpstr>
      <vt:lpstr>PowerPoint Presentation</vt:lpstr>
      <vt:lpstr>PowerPoint Presentation</vt:lpstr>
      <vt:lpstr>Chloroplast Organelle-cell structure where photosynthesis takes place</vt:lpstr>
      <vt:lpstr>Stomata –openings regulate gas exchange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</dc:title>
  <dc:creator>Lisa Hadley-Hill</dc:creator>
  <cp:lastModifiedBy>Lisa Hadley-Hill</cp:lastModifiedBy>
  <cp:revision>19</cp:revision>
  <dcterms:created xsi:type="dcterms:W3CDTF">2016-10-18T06:06:32Z</dcterms:created>
  <dcterms:modified xsi:type="dcterms:W3CDTF">2016-10-18T08:49:42Z</dcterms:modified>
</cp:coreProperties>
</file>