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2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63BCA-D38C-D240-9559-1551573BDD5C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DCA5B-0605-6C42-B914-A02955C08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</a:t>
            </a:r>
            <a:r>
              <a:rPr lang="en-US" dirty="0" err="1" smtClean="0"/>
              <a:t>evolution.berkeley.edu</a:t>
            </a:r>
            <a:r>
              <a:rPr lang="en-US" dirty="0" smtClean="0"/>
              <a:t>/</a:t>
            </a:r>
            <a:r>
              <a:rPr lang="en-US" dirty="0" err="1" smtClean="0"/>
              <a:t>evolibrary</a:t>
            </a:r>
            <a:r>
              <a:rPr lang="en-US" dirty="0" smtClean="0"/>
              <a:t>/teach/68pitfalls.php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BE267-33FB-F841-8C9F-BA8D8F0478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8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B067EDF-8BE1-814E-B7D3-03031879604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7AE70B1-A9CA-4C4C-AAB3-3DC3C5D2CF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</a:t>
            </a:r>
            <a:r>
              <a:rPr lang="en-US" dirty="0" err="1" smtClean="0"/>
              <a:t>Mehtod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day 3 notes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19263"/>
            <a:ext cx="8534400" cy="1328737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Design the Test: </a:t>
            </a:r>
          </a:p>
          <a:p>
            <a:pPr lvl="1">
              <a:defRPr/>
            </a:pPr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Manipulate the </a:t>
            </a:r>
            <a:r>
              <a:rPr lang="en-US">
                <a:solidFill>
                  <a:srgbClr val="000090"/>
                </a:solidFill>
                <a:latin typeface="Franklin Gothic Medium" charset="0"/>
                <a:ea typeface="ＭＳ Ｐゴシック" charset="0"/>
                <a:cs typeface="ＭＳ Ｐゴシック" charset="0"/>
              </a:rPr>
              <a:t>Independent variable</a:t>
            </a:r>
          </a:p>
          <a:p>
            <a:pPr lvl="1">
              <a:defRPr/>
            </a:pPr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Assess impact on </a:t>
            </a:r>
            <a:r>
              <a:rPr lang="en-US">
                <a:solidFill>
                  <a:srgbClr val="000090"/>
                </a:solidFill>
                <a:latin typeface="Franklin Gothic Medium" charset="0"/>
                <a:ea typeface="ＭＳ Ｐゴシック" charset="0"/>
                <a:cs typeface="ＭＳ Ｐゴシック" charset="0"/>
              </a:rPr>
              <a:t>dependent variable</a:t>
            </a:r>
          </a:p>
          <a:p>
            <a:pPr lvl="1">
              <a:buFont typeface="Wingdings" charset="0"/>
              <a:buNone/>
              <a:defRPr/>
            </a:pPr>
            <a:endParaRPr lang="en-US">
              <a:latin typeface="Franklin Gothic Medium" charset="0"/>
              <a:ea typeface="ＭＳ Ｐゴシック" charset="0"/>
            </a:endParaRPr>
          </a:p>
          <a:p>
            <a:pPr lvl="1">
              <a:buFont typeface="Wingdings" charset="0"/>
              <a:buNone/>
              <a:defRPr/>
            </a:pPr>
            <a:endParaRPr lang="en-US">
              <a:latin typeface="Franklin Gothic Medium" charset="0"/>
              <a:ea typeface="ＭＳ Ｐゴシック" charset="0"/>
            </a:endParaRPr>
          </a:p>
          <a:p>
            <a:pPr lvl="1">
              <a:defRPr/>
            </a:pPr>
            <a:endParaRPr lang="en-US">
              <a:latin typeface="Franklin Gothic Medium" charset="0"/>
              <a:ea typeface="ＭＳ Ｐゴシック" charset="0"/>
            </a:endParaRPr>
          </a:p>
          <a:p>
            <a:pPr lvl="1">
              <a:buFont typeface="Wingdings" charset="0"/>
              <a:buNone/>
              <a:defRPr/>
            </a:pPr>
            <a:endParaRPr lang="en-US">
              <a:latin typeface="Franklin Gothic Medium" charset="0"/>
              <a:ea typeface="ＭＳ Ｐゴシック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cap="none">
                <a:solidFill>
                  <a:srgbClr val="000090"/>
                </a:solidFill>
                <a:latin typeface="Franklin Gothic Medium" charset="0"/>
                <a:ea typeface="ＭＳ Ｐゴシック" charset="0"/>
                <a:cs typeface="ＭＳ Ｐゴシック" charset="0"/>
              </a:rPr>
              <a:t>Test the Hypothesis? That</a:t>
            </a:r>
            <a:r>
              <a:rPr lang="ja-JP" altLang="en-US" cap="none">
                <a:solidFill>
                  <a:srgbClr val="000090"/>
                </a:solidFill>
                <a:latin typeface="Franklin Gothic Medium" charset="0"/>
                <a:ea typeface="ＭＳ Ｐゴシック" charset="0"/>
                <a:cs typeface="ＭＳ Ｐゴシック" charset="0"/>
              </a:rPr>
              <a:t>’</a:t>
            </a:r>
            <a:r>
              <a:rPr lang="en-US" cap="none">
                <a:solidFill>
                  <a:srgbClr val="000090"/>
                </a:solidFill>
                <a:latin typeface="Franklin Gothic Medium" charset="0"/>
                <a:ea typeface="ＭＳ Ｐゴシック" charset="0"/>
                <a:cs typeface="ＭＳ Ｐゴシック" charset="0"/>
              </a:rPr>
              <a:t>s Science</a:t>
            </a:r>
          </a:p>
        </p:txBody>
      </p:sp>
      <p:pic>
        <p:nvPicPr>
          <p:cNvPr id="43011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3200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Box 7"/>
          <p:cNvSpPr txBox="1">
            <a:spLocks noChangeArrowheads="1"/>
          </p:cNvSpPr>
          <p:nvPr/>
        </p:nvSpPr>
        <p:spPr bwMode="auto">
          <a:xfrm>
            <a:off x="3657600" y="4191000"/>
            <a:ext cx="1611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i="1">
                <a:solidFill>
                  <a:srgbClr val="000090"/>
                </a:solidFill>
              </a:rPr>
              <a:t>Independent </a:t>
            </a:r>
          </a:p>
          <a:p>
            <a:r>
              <a:rPr lang="en-US" sz="1800" b="1" i="1">
                <a:solidFill>
                  <a:srgbClr val="000090"/>
                </a:solidFill>
              </a:rPr>
              <a:t>variable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1524000" y="4419600"/>
            <a:ext cx="2133600" cy="22860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016" name="TextBox 15"/>
          <p:cNvSpPr txBox="1">
            <a:spLocks noChangeArrowheads="1"/>
          </p:cNvSpPr>
          <p:nvPr/>
        </p:nvSpPr>
        <p:spPr bwMode="auto">
          <a:xfrm>
            <a:off x="457200" y="3352800"/>
            <a:ext cx="2667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i="1">
                <a:solidFill>
                  <a:srgbClr val="000090"/>
                </a:solidFill>
              </a:rPr>
              <a:t>Left-most column of table</a:t>
            </a:r>
          </a:p>
          <a:p>
            <a:endParaRPr lang="en-US" sz="1800" i="1">
              <a:solidFill>
                <a:srgbClr val="00009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19800" y="6248400"/>
            <a:ext cx="185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i="1">
                <a:solidFill>
                  <a:srgbClr val="000090"/>
                </a:solidFill>
              </a:rPr>
              <a:t>X- axis of graph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15000" y="2286000"/>
            <a:ext cx="2971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0090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IF (independent Variable) </a:t>
            </a:r>
          </a:p>
          <a:p>
            <a:pPr>
              <a:defRPr/>
            </a:pPr>
            <a:r>
              <a:rPr lang="en-US" sz="1800" dirty="0">
                <a:solidFill>
                  <a:srgbClr val="000090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THEN (dependent variable)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1828800"/>
            <a:ext cx="21129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In Hypotheses: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3400" y="2895600"/>
            <a:ext cx="14239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AC641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In Tables: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81600" y="3352800"/>
            <a:ext cx="15224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AC641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In Graphs: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733800"/>
            <a:ext cx="3886200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 rot="16200000" flipH="1">
            <a:off x="4495800" y="5029200"/>
            <a:ext cx="1524000" cy="121920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39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6" grpId="0"/>
      <p:bldP spid="18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cap="none">
                <a:solidFill>
                  <a:srgbClr val="000090"/>
                </a:solidFill>
                <a:latin typeface="Franklin Gothic Medium" charset="0"/>
                <a:ea typeface="ＭＳ Ｐゴシック" charset="0"/>
                <a:cs typeface="ＭＳ Ｐゴシック" charset="0"/>
              </a:rPr>
              <a:t>Measure the Data in SI</a:t>
            </a:r>
          </a:p>
        </p:txBody>
      </p:sp>
      <p:pic>
        <p:nvPicPr>
          <p:cNvPr id="4301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91000"/>
            <a:ext cx="2709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09800"/>
            <a:ext cx="47863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19600"/>
            <a:ext cx="304800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7239000" y="5791200"/>
            <a:ext cx="762000" cy="7620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00600" y="4267200"/>
            <a:ext cx="762000" cy="7620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781800" y="5486400"/>
            <a:ext cx="762000" cy="7620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24600" y="2514600"/>
            <a:ext cx="762000" cy="7620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57800" y="2514600"/>
            <a:ext cx="762000" cy="7620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00800" y="3581400"/>
            <a:ext cx="762000" cy="7620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21" name="TextBox 15"/>
          <p:cNvSpPr txBox="1">
            <a:spLocks noChangeArrowheads="1"/>
          </p:cNvSpPr>
          <p:nvPr/>
        </p:nvSpPr>
        <p:spPr bwMode="auto">
          <a:xfrm>
            <a:off x="5257800" y="6096000"/>
            <a:ext cx="12954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800000"/>
                </a:solidFill>
              </a:rPr>
              <a:t>X 10 </a:t>
            </a:r>
            <a:r>
              <a:rPr lang="en-US" sz="1600">
                <a:solidFill>
                  <a:srgbClr val="800000"/>
                </a:solidFill>
              </a:rPr>
              <a:t>smaller unit</a:t>
            </a:r>
          </a:p>
        </p:txBody>
      </p:sp>
      <p:sp>
        <p:nvSpPr>
          <p:cNvPr id="43022" name="TextBox 16"/>
          <p:cNvSpPr txBox="1">
            <a:spLocks noChangeArrowheads="1"/>
          </p:cNvSpPr>
          <p:nvPr/>
        </p:nvSpPr>
        <p:spPr bwMode="auto">
          <a:xfrm>
            <a:off x="6781800" y="4343400"/>
            <a:ext cx="195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800000"/>
                </a:solidFill>
              </a:rPr>
              <a:t>X 1/10 </a:t>
            </a:r>
            <a:r>
              <a:rPr lang="en-US" sz="1600">
                <a:solidFill>
                  <a:srgbClr val="800000"/>
                </a:solidFill>
              </a:rPr>
              <a:t>bigger unit</a:t>
            </a:r>
          </a:p>
        </p:txBody>
      </p:sp>
      <p:sp>
        <p:nvSpPr>
          <p:cNvPr id="43023" name="TextBox 17"/>
          <p:cNvSpPr txBox="1">
            <a:spLocks noChangeArrowheads="1"/>
          </p:cNvSpPr>
          <p:nvPr/>
        </p:nvSpPr>
        <p:spPr bwMode="auto">
          <a:xfrm>
            <a:off x="381000" y="58674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1800">
                <a:solidFill>
                  <a:schemeClr val="tx2"/>
                </a:solidFill>
              </a:rPr>
              <a:t>‘</a:t>
            </a:r>
            <a:r>
              <a:rPr lang="en-US" altLang="ja-JP" sz="1800">
                <a:solidFill>
                  <a:schemeClr val="tx2"/>
                </a:solidFill>
              </a:rPr>
              <a:t>we don</a:t>
            </a:r>
            <a:r>
              <a:rPr lang="ja-JP" altLang="en-US" sz="1800">
                <a:solidFill>
                  <a:schemeClr val="tx2"/>
                </a:solidFill>
              </a:rPr>
              <a:t>’</a:t>
            </a:r>
            <a:r>
              <a:rPr lang="en-US" altLang="ja-JP" sz="1800">
                <a:solidFill>
                  <a:schemeClr val="tx2"/>
                </a:solidFill>
              </a:rPr>
              <a:t>t need no stinkin</a:t>
            </a:r>
            <a:r>
              <a:rPr lang="ja-JP" altLang="en-US" sz="1800">
                <a:solidFill>
                  <a:schemeClr val="tx2"/>
                </a:solidFill>
              </a:rPr>
              <a:t>’</a:t>
            </a:r>
            <a:r>
              <a:rPr lang="en-US" altLang="ja-JP" sz="1800">
                <a:solidFill>
                  <a:schemeClr val="tx2"/>
                </a:solidFill>
              </a:rPr>
              <a:t> metrics</a:t>
            </a:r>
            <a:r>
              <a:rPr lang="ja-JP" altLang="en-US" sz="1800">
                <a:solidFill>
                  <a:schemeClr val="tx2"/>
                </a:solidFill>
              </a:rPr>
              <a:t>’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0600" y="1752600"/>
            <a:ext cx="1983436" cy="230832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90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      UNITS</a:t>
            </a:r>
          </a:p>
          <a:p>
            <a:pPr>
              <a:defRPr/>
            </a:pPr>
            <a:r>
              <a:rPr lang="en-US" strike="sngStrike" dirty="0">
                <a:solidFill>
                  <a:schemeClr val="tx2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strike="sngStrike" dirty="0">
                <a:solidFill>
                  <a:schemeClr val="tx2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</a:br>
            <a:r>
              <a:rPr lang="en-US" strike="sngStrike" dirty="0">
                <a:solidFill>
                  <a:schemeClr val="tx2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yard</a:t>
            </a:r>
            <a:r>
              <a:rPr lang="en-US" dirty="0">
                <a:solidFill>
                  <a:schemeClr val="tx2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  	 </a:t>
            </a:r>
            <a:r>
              <a:rPr lang="en-US" dirty="0">
                <a:solidFill>
                  <a:srgbClr val="000090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meter</a:t>
            </a:r>
          </a:p>
          <a:p>
            <a:pPr>
              <a:defRPr/>
            </a:pPr>
            <a:r>
              <a:rPr lang="en-US" strike="sngStrike" dirty="0">
                <a:solidFill>
                  <a:schemeClr val="tx2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ounce</a:t>
            </a:r>
            <a:r>
              <a:rPr lang="en-US" dirty="0">
                <a:solidFill>
                  <a:schemeClr val="tx2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  </a:t>
            </a:r>
            <a:r>
              <a:rPr lang="en-US" dirty="0">
                <a:solidFill>
                  <a:srgbClr val="000090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gram</a:t>
            </a:r>
          </a:p>
          <a:p>
            <a:pPr>
              <a:defRPr/>
            </a:pPr>
            <a:r>
              <a:rPr lang="en-US" strike="sngStrike" dirty="0">
                <a:solidFill>
                  <a:schemeClr val="tx2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quart</a:t>
            </a:r>
            <a:r>
              <a:rPr lang="en-US" dirty="0">
                <a:solidFill>
                  <a:schemeClr val="tx2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    </a:t>
            </a:r>
            <a:r>
              <a:rPr lang="en-US" dirty="0">
                <a:solidFill>
                  <a:srgbClr val="000090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liter</a:t>
            </a:r>
          </a:p>
          <a:p>
            <a:pPr>
              <a:defRPr/>
            </a:pPr>
            <a:endParaRPr lang="en-US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0200" y="1676400"/>
            <a:ext cx="14859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90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PREFIXES</a:t>
            </a:r>
          </a:p>
        </p:txBody>
      </p:sp>
    </p:spTree>
    <p:extLst>
      <p:ext uri="{BB962C8B-B14F-4D97-AF65-F5344CB8AC3E}">
        <p14:creationId xmlns:p14="http://schemas.microsoft.com/office/powerpoint/2010/main" val="202737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3021" grpId="0"/>
      <p:bldP spid="43022" grpId="0"/>
      <p:bldP spid="43023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cap="none">
                <a:solidFill>
                  <a:srgbClr val="000090"/>
                </a:solidFill>
                <a:latin typeface="Franklin Gothic Medium" charset="0"/>
                <a:ea typeface="ＭＳ Ｐゴシック" charset="0"/>
                <a:cs typeface="ＭＳ Ｐゴシック" charset="0"/>
              </a:rPr>
              <a:t>No Cussing!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10200" y="5715000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/>
              <a:t>keep it clean</a:t>
            </a:r>
          </a:p>
          <a:p>
            <a:r>
              <a:rPr lang="en-US" i="1"/>
              <a:t>keep it metric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62200" y="4876800"/>
            <a:ext cx="6297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Also, no f-bombs: (fahrenheit)</a:t>
            </a:r>
          </a:p>
        </p:txBody>
      </p:sp>
      <p:pic>
        <p:nvPicPr>
          <p:cNvPr id="5018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28800"/>
            <a:ext cx="436245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773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‘Just’ a theory?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6269" y="1739900"/>
            <a:ext cx="4316963" cy="2187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0973" y="1739900"/>
            <a:ext cx="806015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-A scientific theory is an </a:t>
            </a:r>
          </a:p>
          <a:p>
            <a:r>
              <a:rPr lang="en-US" sz="2400" dirty="0" smtClean="0"/>
              <a:t>overarching explanation of </a:t>
            </a:r>
          </a:p>
          <a:p>
            <a:r>
              <a:rPr lang="en-US" sz="2400" dirty="0" smtClean="0"/>
              <a:t>natural phenomena</a:t>
            </a:r>
          </a:p>
          <a:p>
            <a:endParaRPr lang="en-US" sz="2400" dirty="0"/>
          </a:p>
          <a:p>
            <a:r>
              <a:rPr lang="en-US" sz="2400" dirty="0" smtClean="0"/>
              <a:t>-Explains why whereas Laws</a:t>
            </a:r>
          </a:p>
          <a:p>
            <a:r>
              <a:rPr lang="en-US" sz="2400" dirty="0" smtClean="0"/>
              <a:t> predict what will happen</a:t>
            </a:r>
          </a:p>
          <a:p>
            <a:endParaRPr lang="en-US" sz="2400" dirty="0"/>
          </a:p>
          <a:p>
            <a:r>
              <a:rPr lang="en-US" sz="2400" dirty="0" smtClean="0"/>
              <a:t>-It is the result of a large body of evidentiary facts, a large number of scientists over a large number of years</a:t>
            </a:r>
          </a:p>
          <a:p>
            <a:endParaRPr lang="en-US" sz="2400" dirty="0"/>
          </a:p>
          <a:p>
            <a:r>
              <a:rPr lang="en-US" sz="2400" dirty="0" smtClean="0"/>
              <a:t>-Is the current best explanation of the facts; is open to modification if a new explanation is better at explaining and predicting observations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4105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190</Words>
  <Application>Microsoft Macintosh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Grid</vt:lpstr>
      <vt:lpstr>1_Grid</vt:lpstr>
      <vt:lpstr>Scientific Mehtod  day 3 notes</vt:lpstr>
      <vt:lpstr>Test the Hypothesis? That’s Science</vt:lpstr>
      <vt:lpstr>Measure the Data in SI</vt:lpstr>
      <vt:lpstr>No Cussing!</vt:lpstr>
      <vt:lpstr>‘Just’ a theory?</vt:lpstr>
    </vt:vector>
  </TitlesOfParts>
  <Company>WUSD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Mehtod  day 3 notes</dc:title>
  <dc:creator>Lisa Hadley-Hill</dc:creator>
  <cp:lastModifiedBy>Lisa Hadley-Hill</cp:lastModifiedBy>
  <cp:revision>1</cp:revision>
  <dcterms:created xsi:type="dcterms:W3CDTF">2017-09-12T00:03:47Z</dcterms:created>
  <dcterms:modified xsi:type="dcterms:W3CDTF">2017-09-12T00:04:59Z</dcterms:modified>
</cp:coreProperties>
</file>