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2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4BC59-2F0E-8F42-90B2-31D562DB7394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0A67A-7A4D-0C48-BA71-3DD57A99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5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BE267-33FB-F841-8C9F-BA8D8F0478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3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86FF6AB-8340-DF41-8742-9A7E24FCE21B}" type="datetimeFigureOut">
              <a:rPr lang="en-US" smtClean="0"/>
              <a:t>9/11/17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E37FD8-F8A5-EA48-BFA4-7509900FA07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F6AB-8340-DF41-8742-9A7E24FCE21B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7FD8-F8A5-EA48-BFA4-7509900FA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F6AB-8340-DF41-8742-9A7E24FCE21B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E37FD8-F8A5-EA48-BFA4-7509900FA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F6AB-8340-DF41-8742-9A7E24FCE21B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7FD8-F8A5-EA48-BFA4-7509900FA0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6FF6AB-8340-DF41-8742-9A7E24FCE21B}" type="datetimeFigureOut">
              <a:rPr lang="en-US" smtClean="0"/>
              <a:t>9/11/17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E37FD8-F8A5-EA48-BFA4-7509900FA0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F6AB-8340-DF41-8742-9A7E24FCE21B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7FD8-F8A5-EA48-BFA4-7509900FA0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F6AB-8340-DF41-8742-9A7E24FCE21B}" type="datetimeFigureOut">
              <a:rPr lang="en-US" smtClean="0"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7FD8-F8A5-EA48-BFA4-7509900FA0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F6AB-8340-DF41-8742-9A7E24FCE21B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7FD8-F8A5-EA48-BFA4-7509900FA0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F6AB-8340-DF41-8742-9A7E24FCE21B}" type="datetimeFigureOut">
              <a:rPr lang="en-US" smtClean="0"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7FD8-F8A5-EA48-BFA4-7509900FA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F6AB-8340-DF41-8742-9A7E24FCE21B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E37FD8-F8A5-EA48-BFA4-7509900FA0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F6AB-8340-DF41-8742-9A7E24FCE21B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7FD8-F8A5-EA48-BFA4-7509900FA0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86FF6AB-8340-DF41-8742-9A7E24FCE21B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9E37FD8-F8A5-EA48-BFA4-7509900FA0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Method Notes Day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9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304800" y="5334000"/>
            <a:ext cx="4038600" cy="121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Control Group</a:t>
            </a:r>
            <a:r>
              <a:rPr lang="en-US" dirty="0" smtClean="0"/>
              <a:t>- NO change to IV for comparison-</a:t>
            </a:r>
            <a:r>
              <a:rPr lang="en-US" dirty="0" smtClean="0">
                <a:solidFill>
                  <a:srgbClr val="000090"/>
                </a:solidFill>
              </a:rPr>
              <a:t>0 drops</a:t>
            </a:r>
            <a:endParaRPr lang="en-US" dirty="0">
              <a:solidFill>
                <a:srgbClr val="000090"/>
              </a:solidFill>
            </a:endParaRPr>
          </a:p>
          <a:p>
            <a:endParaRPr lang="en-US" dirty="0" smtClean="0">
              <a:solidFill>
                <a:srgbClr val="000090"/>
              </a:solidFill>
            </a:endParaRPr>
          </a:p>
          <a:p>
            <a:pPr marL="44450" indent="0">
              <a:buNone/>
            </a:pPr>
            <a:endParaRPr lang="en-US" dirty="0" smtClean="0">
              <a:solidFill>
                <a:srgbClr val="000090"/>
              </a:solidFill>
            </a:endParaRPr>
          </a:p>
        </p:txBody>
      </p:sp>
      <p:sp>
        <p:nvSpPr>
          <p:cNvPr id="24" name="Content Placeholder 14"/>
          <p:cNvSpPr txBox="1">
            <a:spLocks/>
          </p:cNvSpPr>
          <p:nvPr/>
        </p:nvSpPr>
        <p:spPr>
          <a:xfrm>
            <a:off x="4648200" y="5257800"/>
            <a:ext cx="4495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3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charset="0"/>
              <a:buChar char=""/>
              <a:defRPr sz="2800" kern="1200" spc="150">
                <a:solidFill>
                  <a:schemeClr val="tx2"/>
                </a:solidFill>
                <a:latin typeface="+mn-lt"/>
                <a:ea typeface="ＭＳ Ｐゴシック" pitchFamily="-83" charset="-128"/>
                <a:cs typeface="ＭＳ Ｐゴシック" pitchFamily="-83" charset="-128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0"/>
              <a:buChar char="§"/>
              <a:defRPr sz="2400" kern="1200" spc="100">
                <a:solidFill>
                  <a:schemeClr val="tx2"/>
                </a:solidFill>
                <a:latin typeface="+mn-lt"/>
                <a:ea typeface="ＭＳ Ｐゴシック" pitchFamily="-83" charset="-128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1B2BC"/>
              </a:buClr>
              <a:buFont typeface="Wingdings" charset="0"/>
              <a:buChar char="§"/>
              <a:defRPr sz="2000" kern="1200" spc="100">
                <a:solidFill>
                  <a:schemeClr val="tx2"/>
                </a:solidFill>
                <a:latin typeface="+mn-lt"/>
                <a:ea typeface="ＭＳ Ｐゴシック" pitchFamily="-83" charset="-128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8AA5D"/>
              </a:buClr>
              <a:buFont typeface="Wingdings" charset="0"/>
              <a:buChar char="§"/>
              <a:defRPr sz="1800" kern="1200">
                <a:solidFill>
                  <a:schemeClr val="tx2"/>
                </a:solidFill>
                <a:latin typeface="+mn-lt"/>
                <a:ea typeface="ＭＳ Ｐゴシック" pitchFamily="-83" charset="-128"/>
                <a:cs typeface="+mn-cs"/>
              </a:defRPr>
            </a:lvl4pPr>
            <a:lvl5pPr marL="12795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C6F75"/>
              </a:buClr>
              <a:buFont typeface="Wingdings" charset="0"/>
              <a:buChar char="§"/>
              <a:defRPr sz="1800" kern="1200" spc="100">
                <a:solidFill>
                  <a:schemeClr val="tx2"/>
                </a:solidFill>
                <a:latin typeface="+mn-lt"/>
                <a:ea typeface="ＭＳ Ｐゴシック" pitchFamily="-83" charset="-128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90"/>
                </a:solidFill>
              </a:rPr>
              <a:t>Experimental Groups</a:t>
            </a:r>
            <a:r>
              <a:rPr lang="en-US" dirty="0" smtClean="0"/>
              <a:t>-IV changed to test hypothesis-</a:t>
            </a:r>
            <a:r>
              <a:rPr lang="en-US" dirty="0" smtClean="0">
                <a:solidFill>
                  <a:srgbClr val="000090"/>
                </a:solidFill>
              </a:rPr>
              <a:t>2, 4, 6 drops</a:t>
            </a:r>
          </a:p>
          <a:p>
            <a:pPr marL="44450" indent="0">
              <a:buNone/>
            </a:pPr>
            <a:endParaRPr lang="en-US" dirty="0" smtClean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76400"/>
            <a:ext cx="2793036" cy="31242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1752600"/>
            <a:ext cx="5224502" cy="2895600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 flipV="1">
            <a:off x="2819400" y="4648200"/>
            <a:ext cx="838200" cy="8382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5410200" y="4419600"/>
            <a:ext cx="1219200" cy="9144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705600" y="4419600"/>
            <a:ext cx="0" cy="9144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781800" y="4419600"/>
            <a:ext cx="1143000" cy="9144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295400" y="457200"/>
            <a:ext cx="6172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latin typeface="Franklin Gothic Medium"/>
                <a:cs typeface="Franklin Gothic Medium"/>
              </a:rPr>
              <a:t>Experimental </a:t>
            </a:r>
            <a:r>
              <a:rPr lang="en-US" sz="3200" dirty="0" err="1" smtClean="0">
                <a:solidFill>
                  <a:srgbClr val="000090"/>
                </a:solidFill>
                <a:latin typeface="Franklin Gothic Medium"/>
                <a:cs typeface="Franklin Gothic Medium"/>
              </a:rPr>
              <a:t>vs</a:t>
            </a:r>
            <a:r>
              <a:rPr lang="en-US" sz="3200" dirty="0" smtClean="0">
                <a:solidFill>
                  <a:srgbClr val="000090"/>
                </a:solidFill>
                <a:latin typeface="Franklin Gothic Medium"/>
                <a:cs typeface="Franklin Gothic Medium"/>
              </a:rPr>
              <a:t> Control Groups</a:t>
            </a:r>
            <a:endParaRPr lang="en-US" sz="3200" dirty="0">
              <a:solidFill>
                <a:srgbClr val="000090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4220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19263"/>
            <a:ext cx="8534400" cy="1328737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Design the Test: </a:t>
            </a:r>
          </a:p>
          <a:p>
            <a:pPr lvl="1">
              <a:defRPr/>
            </a:pPr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Manipulate the </a:t>
            </a:r>
            <a:r>
              <a:rPr lang="en-US">
                <a:solidFill>
                  <a:srgbClr val="000090"/>
                </a:solidFill>
                <a:latin typeface="Franklin Gothic Medium" charset="0"/>
                <a:ea typeface="ＭＳ Ｐゴシック" charset="0"/>
                <a:cs typeface="ＭＳ Ｐゴシック" charset="0"/>
              </a:rPr>
              <a:t>Independent variable</a:t>
            </a:r>
          </a:p>
          <a:p>
            <a:pPr lvl="1">
              <a:defRPr/>
            </a:pPr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Assess impact on </a:t>
            </a:r>
            <a:r>
              <a:rPr lang="en-US">
                <a:solidFill>
                  <a:srgbClr val="000090"/>
                </a:solidFill>
                <a:latin typeface="Franklin Gothic Medium" charset="0"/>
                <a:ea typeface="ＭＳ Ｐゴシック" charset="0"/>
                <a:cs typeface="ＭＳ Ｐゴシック" charset="0"/>
              </a:rPr>
              <a:t>dependent variable</a:t>
            </a:r>
          </a:p>
          <a:p>
            <a:pPr lvl="1">
              <a:buFont typeface="Wingdings" charset="0"/>
              <a:buNone/>
              <a:defRPr/>
            </a:pPr>
            <a:endParaRPr lang="en-US">
              <a:latin typeface="Franklin Gothic Medium" charset="0"/>
              <a:ea typeface="ＭＳ Ｐゴシック" charset="0"/>
            </a:endParaRPr>
          </a:p>
          <a:p>
            <a:pPr lvl="1">
              <a:buFont typeface="Wingdings" charset="0"/>
              <a:buNone/>
              <a:defRPr/>
            </a:pPr>
            <a:endParaRPr lang="en-US">
              <a:latin typeface="Franklin Gothic Medium" charset="0"/>
              <a:ea typeface="ＭＳ Ｐゴシック" charset="0"/>
            </a:endParaRPr>
          </a:p>
          <a:p>
            <a:pPr lvl="1">
              <a:defRPr/>
            </a:pPr>
            <a:endParaRPr lang="en-US">
              <a:latin typeface="Franklin Gothic Medium" charset="0"/>
              <a:ea typeface="ＭＳ Ｐゴシック" charset="0"/>
            </a:endParaRPr>
          </a:p>
          <a:p>
            <a:pPr lvl="1">
              <a:buFont typeface="Wingdings" charset="0"/>
              <a:buNone/>
              <a:defRPr/>
            </a:pPr>
            <a:endParaRPr lang="en-US">
              <a:latin typeface="Franklin Gothic Medium" charset="0"/>
              <a:ea typeface="ＭＳ Ｐゴシック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cap="none">
                <a:solidFill>
                  <a:srgbClr val="000090"/>
                </a:solidFill>
                <a:latin typeface="Franklin Gothic Medium" charset="0"/>
                <a:ea typeface="ＭＳ Ｐゴシック" charset="0"/>
                <a:cs typeface="ＭＳ Ｐゴシック" charset="0"/>
              </a:rPr>
              <a:t>Test the Hypothesis? That</a:t>
            </a:r>
            <a:r>
              <a:rPr lang="ja-JP" altLang="en-US" cap="none">
                <a:solidFill>
                  <a:srgbClr val="000090"/>
                </a:solidFill>
                <a:latin typeface="Franklin Gothic Medium" charset="0"/>
                <a:ea typeface="ＭＳ Ｐゴシック" charset="0"/>
                <a:cs typeface="ＭＳ Ｐゴシック" charset="0"/>
              </a:rPr>
              <a:t>’</a:t>
            </a:r>
            <a:r>
              <a:rPr lang="en-US" cap="none">
                <a:solidFill>
                  <a:srgbClr val="000090"/>
                </a:solidFill>
                <a:latin typeface="Franklin Gothic Medium" charset="0"/>
                <a:ea typeface="ＭＳ Ｐゴシック" charset="0"/>
                <a:cs typeface="ＭＳ Ｐゴシック" charset="0"/>
              </a:rPr>
              <a:t>s Science</a:t>
            </a:r>
          </a:p>
        </p:txBody>
      </p:sp>
      <p:pic>
        <p:nvPicPr>
          <p:cNvPr id="43011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3200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Box 7"/>
          <p:cNvSpPr txBox="1">
            <a:spLocks noChangeArrowheads="1"/>
          </p:cNvSpPr>
          <p:nvPr/>
        </p:nvSpPr>
        <p:spPr bwMode="auto">
          <a:xfrm>
            <a:off x="3657600" y="4191000"/>
            <a:ext cx="1611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i="1">
                <a:solidFill>
                  <a:srgbClr val="000090"/>
                </a:solidFill>
              </a:rPr>
              <a:t>Independent </a:t>
            </a:r>
          </a:p>
          <a:p>
            <a:r>
              <a:rPr lang="en-US" sz="1800" b="1" i="1">
                <a:solidFill>
                  <a:srgbClr val="000090"/>
                </a:solidFill>
              </a:rPr>
              <a:t>variable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1524000" y="4419600"/>
            <a:ext cx="2133600" cy="22860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016" name="TextBox 15"/>
          <p:cNvSpPr txBox="1">
            <a:spLocks noChangeArrowheads="1"/>
          </p:cNvSpPr>
          <p:nvPr/>
        </p:nvSpPr>
        <p:spPr bwMode="auto">
          <a:xfrm>
            <a:off x="457200" y="3352800"/>
            <a:ext cx="2667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i="1">
                <a:solidFill>
                  <a:srgbClr val="000090"/>
                </a:solidFill>
              </a:rPr>
              <a:t>Left-most column of table</a:t>
            </a:r>
          </a:p>
          <a:p>
            <a:endParaRPr lang="en-US" sz="1800" i="1">
              <a:solidFill>
                <a:srgbClr val="00009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19800" y="6248400"/>
            <a:ext cx="185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i="1">
                <a:solidFill>
                  <a:srgbClr val="000090"/>
                </a:solidFill>
              </a:rPr>
              <a:t>X- axis of graph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15000" y="2286000"/>
            <a:ext cx="2971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0090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IF (independent Variable) </a:t>
            </a:r>
          </a:p>
          <a:p>
            <a:pPr>
              <a:defRPr/>
            </a:pPr>
            <a:r>
              <a:rPr lang="en-US" sz="1800" dirty="0">
                <a:solidFill>
                  <a:srgbClr val="000090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THEN (dependent variable)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1828800"/>
            <a:ext cx="21129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In Hypotheses: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3400" y="2895600"/>
            <a:ext cx="14239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AC641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In Tables: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81600" y="3352800"/>
            <a:ext cx="15224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AC641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In Graphs: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33800"/>
            <a:ext cx="3886200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 rot="16200000" flipH="1">
            <a:off x="4495800" y="5029200"/>
            <a:ext cx="1524000" cy="121920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943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6" grpId="0"/>
      <p:bldP spid="18" grpId="0"/>
      <p:bldP spid="27" grpId="0"/>
      <p:bldP spid="28" grpId="0"/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Macintosh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Grid</vt:lpstr>
      <vt:lpstr>Scientific Method Notes Day 3</vt:lpstr>
      <vt:lpstr>PowerPoint Presentation</vt:lpstr>
      <vt:lpstr>Test the Hypothesis? That’s Science</vt:lpstr>
    </vt:vector>
  </TitlesOfParts>
  <Company>WUSD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Notes Day 3</dc:title>
  <dc:creator>Lisa Hadley-Hill</dc:creator>
  <cp:lastModifiedBy>Lisa Hadley-Hill</cp:lastModifiedBy>
  <cp:revision>1</cp:revision>
  <dcterms:created xsi:type="dcterms:W3CDTF">2017-09-11T23:33:09Z</dcterms:created>
  <dcterms:modified xsi:type="dcterms:W3CDTF">2017-09-11T23:33:55Z</dcterms:modified>
</cp:coreProperties>
</file>