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9"/>
  </p:notesMasterIdLst>
  <p:sldIdLst>
    <p:sldId id="256" r:id="rId2"/>
    <p:sldId id="257" r:id="rId3"/>
    <p:sldId id="271" r:id="rId4"/>
    <p:sldId id="323" r:id="rId5"/>
    <p:sldId id="263" r:id="rId6"/>
    <p:sldId id="288" r:id="rId7"/>
    <p:sldId id="262" r:id="rId8"/>
    <p:sldId id="318" r:id="rId9"/>
    <p:sldId id="317" r:id="rId10"/>
    <p:sldId id="330" r:id="rId11"/>
    <p:sldId id="332" r:id="rId12"/>
    <p:sldId id="333" r:id="rId13"/>
    <p:sldId id="334" r:id="rId14"/>
    <p:sldId id="335" r:id="rId15"/>
    <p:sldId id="336" r:id="rId16"/>
    <p:sldId id="337" r:id="rId17"/>
    <p:sldId id="338" r:id="rId18"/>
    <p:sldId id="339" r:id="rId19"/>
    <p:sldId id="358" r:id="rId20"/>
    <p:sldId id="357" r:id="rId21"/>
    <p:sldId id="359" r:id="rId22"/>
    <p:sldId id="360" r:id="rId23"/>
    <p:sldId id="340" r:id="rId24"/>
    <p:sldId id="356" r:id="rId25"/>
    <p:sldId id="355" r:id="rId26"/>
    <p:sldId id="341" r:id="rId27"/>
    <p:sldId id="342" r:id="rId28"/>
    <p:sldId id="343" r:id="rId29"/>
    <p:sldId id="344" r:id="rId30"/>
    <p:sldId id="345" r:id="rId31"/>
    <p:sldId id="346" r:id="rId32"/>
    <p:sldId id="347" r:id="rId33"/>
    <p:sldId id="350" r:id="rId34"/>
    <p:sldId id="348" r:id="rId35"/>
    <p:sldId id="349" r:id="rId36"/>
    <p:sldId id="351" r:id="rId37"/>
    <p:sldId id="352" r:id="rId38"/>
    <p:sldId id="353" r:id="rId39"/>
    <p:sldId id="354" r:id="rId40"/>
    <p:sldId id="324" r:id="rId41"/>
    <p:sldId id="326" r:id="rId42"/>
    <p:sldId id="327" r:id="rId43"/>
    <p:sldId id="328" r:id="rId44"/>
    <p:sldId id="279" r:id="rId45"/>
    <p:sldId id="278" r:id="rId46"/>
    <p:sldId id="270" r:id="rId47"/>
    <p:sldId id="285" r:id="rId48"/>
    <p:sldId id="283" r:id="rId49"/>
    <p:sldId id="264" r:id="rId50"/>
    <p:sldId id="267" r:id="rId51"/>
    <p:sldId id="268" r:id="rId52"/>
    <p:sldId id="273" r:id="rId53"/>
    <p:sldId id="284" r:id="rId54"/>
    <p:sldId id="265" r:id="rId55"/>
    <p:sldId id="275" r:id="rId56"/>
    <p:sldId id="287" r:id="rId57"/>
    <p:sldId id="329"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03" autoAdjust="0"/>
    <p:restoredTop sz="83929" autoAdjust="0"/>
  </p:normalViewPr>
  <p:slideViewPr>
    <p:cSldViewPr snapToGrid="0" snapToObjects="1">
      <p:cViewPr varScale="1">
        <p:scale>
          <a:sx n="118" d="100"/>
          <a:sy n="118" d="100"/>
        </p:scale>
        <p:origin x="-96" y="-1032"/>
      </p:cViewPr>
      <p:guideLst>
        <p:guide orient="horz" pos="2160"/>
        <p:guide pos="2880"/>
      </p:guideLst>
    </p:cSldViewPr>
  </p:slideViewPr>
  <p:notesTextViewPr>
    <p:cViewPr>
      <p:scale>
        <a:sx n="100" d="100"/>
        <a:sy n="100" d="100"/>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0F027-3734-CF47-8055-6E8365D27879}" type="datetimeFigureOut">
              <a:rPr lang="en-US" smtClean="0"/>
              <a:pPr/>
              <a:t>10/21/18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518587-3CE7-BA4E-A6C5-C6975AE5863F}" type="slidenum">
              <a:rPr lang="en-US" smtClean="0"/>
              <a:pPr/>
              <a:t>‹#›</a:t>
            </a:fld>
            <a:endParaRPr lang="en-US"/>
          </a:p>
        </p:txBody>
      </p:sp>
    </p:spTree>
    <p:extLst>
      <p:ext uri="{BB962C8B-B14F-4D97-AF65-F5344CB8AC3E}">
        <p14:creationId xmlns:p14="http://schemas.microsoft.com/office/powerpoint/2010/main" val="27125005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nytimes.com/pages/science/index.html?action=click&amp;contentCollection=Science&amp;module=Kicker&amp;region=Header&amp;pgtype=articl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Add video</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fld id="{C0B50FEC-95B4-C448-9900-1451E8BB7183}" type="slidenum">
              <a:rPr lang="en-US" sz="1200"/>
              <a:pPr eaLnBrk="1" hangingPunct="1"/>
              <a:t>33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Add video</a:t>
            </a:r>
          </a:p>
          <a:p>
            <a:endParaRPr lang="en-US">
              <a:latin typeface="Calibri" charset="0"/>
            </a:endParaRPr>
          </a:p>
          <a:p>
            <a:r>
              <a:rPr lang="en-US">
                <a:latin typeface="Calibri" charset="0"/>
              </a:rPr>
              <a:t>The Earth rotates to the east at an effectively constant angular velocity, but different latitudes have different linear speeds. A point at the equator has to go farther in a day than a point in Ohio, so it must go faster.</a:t>
            </a:r>
          </a:p>
          <a:p>
            <a:endParaRPr lang="en-US">
              <a:latin typeface="Calibri" charset="0"/>
            </a:endParaRPr>
          </a:p>
          <a:p>
            <a:r>
              <a:rPr lang="en-US">
                <a:latin typeface="Calibri" charset="0"/>
              </a:rPr>
              <a:t>objects moving north or south and not firmly connected to the ground (air, artillery fire, etc) maintains its initial eastward speed as it moves. An object leaving the equator will retain the eastward speed of other objects at the equator, but if it travels far enough it will no longer be going east at the same speed the ground beneath it is.</a:t>
            </a:r>
          </a:p>
          <a:p>
            <a:endParaRPr lang="en-US">
              <a:latin typeface="Calibri" charset="0"/>
            </a:endParaRPr>
          </a:p>
          <a:p>
            <a:r>
              <a:rPr lang="en-US">
                <a:latin typeface="Calibri" charset="0"/>
              </a:rPr>
              <a:t>The result is that an object travelling away from the equator will be heading east faster than the ground and will seem to be forced east by some mysterious force. Objects travelling towards the equator will be going more slowly than the ground beneath them and will seem to be forced west. In reality there is no actual force involved, the ground is simply moving at a different speed than the object is "used to".</a:t>
            </a:r>
          </a:p>
          <a:p>
            <a:endParaRPr lang="en-US" b="1">
              <a:latin typeface="Garamond" charset="0"/>
              <a:cs typeface="Garamond" charset="0"/>
            </a:endParaRPr>
          </a:p>
          <a:p>
            <a:r>
              <a:rPr lang="en-US" b="1">
                <a:latin typeface="Garamond" charset="0"/>
                <a:cs typeface="Garamond" charset="0"/>
              </a:rPr>
              <a:t>The equator has the greatest rotation – further distance to cover, so greater speed </a:t>
            </a:r>
            <a:r>
              <a:rPr lang="mr-IN" b="1">
                <a:latin typeface="Garamond" charset="0"/>
                <a:cs typeface="Garamond" charset="0"/>
              </a:rPr>
              <a:t>–</a:t>
            </a:r>
            <a:r>
              <a:rPr lang="en-US" b="1">
                <a:latin typeface="Garamond" charset="0"/>
                <a:cs typeface="Garamond" charset="0"/>
              </a:rPr>
              <a:t> and so most pronounced Coriolis effect</a:t>
            </a:r>
          </a:p>
          <a:p>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fld id="{2B11D3B2-56F8-3A47-AADC-9582F452ABDD}" type="slidenum">
              <a:rPr lang="en-US" sz="1200"/>
              <a:pPr eaLnBrk="1" hangingPunct="1"/>
              <a:t>34</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https://www.youtube.com/watch?v=Wda7azMvabE</a:t>
            </a:r>
          </a:p>
          <a:p>
            <a:r>
              <a:rPr lang="en-US">
                <a:latin typeface="Calibri" charset="0"/>
              </a:rPr>
              <a:t>https://www.youtube.com/watch?v=i2mec3vgeaI</a:t>
            </a:r>
          </a:p>
          <a:p>
            <a:endParaRPr lang="en-US">
              <a:latin typeface="Calibri" charset="0"/>
            </a:endParaRPr>
          </a:p>
          <a:p>
            <a:r>
              <a:rPr lang="en-US">
                <a:latin typeface="Calibri" charset="0"/>
              </a:rPr>
              <a:t>https://www.youtube.com/watch?v=_36MiCUS1ro</a:t>
            </a:r>
          </a:p>
          <a:p>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fld id="{61E3CF46-E8E0-604A-88BF-92AFC7E10741}" type="slidenum">
              <a:rPr lang="en-US" sz="1200"/>
              <a:pPr eaLnBrk="1" hangingPunct="1"/>
              <a:t>35</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1mi &gt; 2 mi = 4x? Inverse square law! </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fld id="{A2227DDF-F7B0-6245-976B-D7414BB19EE4}" type="slidenum">
              <a:rPr lang="en-US" sz="1200"/>
              <a:pPr eaLnBrk="1" hangingPunct="1"/>
              <a:t>43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8C1BAF-AE41-974E-BB3E-FD11D1442861}" type="slidenum">
              <a:rPr lang="en-US" sz="1200"/>
              <a:pPr/>
              <a:t>46</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b="1" dirty="0"/>
              <a:t>Equinox</a:t>
            </a:r>
            <a:r>
              <a:rPr lang="en-US" dirty="0"/>
              <a:t>=equal night        (12hr day and 12hr night)</a:t>
            </a:r>
            <a:endParaRPr lang="en-US" dirty="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36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Cool tea with a metal spoon that has a low</a:t>
            </a:r>
            <a:r>
              <a:rPr lang="en-US" baseline="0" dirty="0"/>
              <a:t> specific heat (absorbs heat quickly—not much energy required to change the temp).</a:t>
            </a:r>
            <a:endParaRPr lang="en-US" dirty="0"/>
          </a:p>
        </p:txBody>
      </p:sp>
      <p:sp>
        <p:nvSpPr>
          <p:cNvPr id="4" name="Slide Number Placeholder 3"/>
          <p:cNvSpPr>
            <a:spLocks noGrp="1"/>
          </p:cNvSpPr>
          <p:nvPr>
            <p:ph type="sldNum" sz="quarter" idx="10"/>
          </p:nvPr>
        </p:nvSpPr>
        <p:spPr/>
        <p:txBody>
          <a:bodyPr/>
          <a:lstStyle/>
          <a:p>
            <a:fld id="{6F518587-3CE7-BA4E-A6C5-C6975AE5863F}" type="slidenum">
              <a:rPr lang="en-US" smtClean="0"/>
              <a:pPr/>
              <a:t>51</a:t>
            </a:fld>
            <a:endParaRPr lang="en-US"/>
          </a:p>
        </p:txBody>
      </p:sp>
    </p:spTree>
    <p:extLst>
      <p:ext uri="{BB962C8B-B14F-4D97-AF65-F5344CB8AC3E}">
        <p14:creationId xmlns:p14="http://schemas.microsoft.com/office/powerpoint/2010/main" val="1848802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t>Water has thermal inertia. </a:t>
            </a:r>
          </a:p>
          <a:p>
            <a:pPr eaLnBrk="1" hangingPunct="1">
              <a:spcBef>
                <a:spcPct val="0"/>
              </a:spcBef>
            </a:pPr>
            <a:r>
              <a:rPr lang="en-US"/>
              <a:t>Ocean off CA influences the land more than the Atlantic does on the East coast due to the direction (W to E) of the prevailing winds.</a:t>
            </a:r>
          </a:p>
        </p:txBody>
      </p:sp>
      <p:sp>
        <p:nvSpPr>
          <p:cNvPr id="993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60182D5-A14B-574B-902E-C704232F7472}" type="slidenum">
              <a:rPr lang="en-US" sz="1200">
                <a:ea typeface="ＭＳ Ｐゴシック" charset="-128"/>
                <a:cs typeface="ＭＳ Ｐゴシック" charset="-128"/>
              </a:rPr>
              <a:pPr algn="r"/>
              <a:t>54</a:t>
            </a:fld>
            <a:endParaRPr lang="en-US" sz="120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Note the flag on the red line.  The sun angle is closer to the flag pole (and thus higher in the sky) during summer</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542483C-FE25-B24C-A97D-11F239C9333C}" type="slidenum">
              <a:rPr lang="en-US" sz="1200"/>
              <a:pPr/>
              <a:t>56</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dirty="0"/>
              <a:t>1PW=1petawatt=</a:t>
            </a:r>
          </a:p>
          <a:p>
            <a:pPr>
              <a:spcBef>
                <a:spcPct val="50000"/>
              </a:spcBef>
            </a:pPr>
            <a:r>
              <a:rPr lang="en-US" dirty="0"/>
              <a:t>1x10</a:t>
            </a:r>
            <a:r>
              <a:rPr lang="en-US" baseline="30000" dirty="0"/>
              <a:t>15</a:t>
            </a:r>
            <a:r>
              <a:rPr lang="en-US" dirty="0"/>
              <a:t>=1,000,000,000,000,000 watts</a:t>
            </a:r>
          </a:p>
          <a:p>
            <a:endParaRPr lang="en-US" dirty="0"/>
          </a:p>
        </p:txBody>
      </p:sp>
      <p:sp>
        <p:nvSpPr>
          <p:cNvPr id="4" name="Slide Number Placeholder 3"/>
          <p:cNvSpPr>
            <a:spLocks noGrp="1"/>
          </p:cNvSpPr>
          <p:nvPr>
            <p:ph type="sldNum" sz="quarter" idx="10"/>
          </p:nvPr>
        </p:nvSpPr>
        <p:spPr/>
        <p:txBody>
          <a:bodyPr/>
          <a:lstStyle/>
          <a:p>
            <a:fld id="{6F518587-3CE7-BA4E-A6C5-C6975AE5863F}" type="slidenum">
              <a:rPr lang="en-US" smtClean="0"/>
              <a:pPr/>
              <a:t>6</a:t>
            </a:fld>
            <a:endParaRPr lang="en-US"/>
          </a:p>
        </p:txBody>
      </p:sp>
    </p:spTree>
    <p:extLst>
      <p:ext uri="{BB962C8B-B14F-4D97-AF65-F5344CB8AC3E}">
        <p14:creationId xmlns:p14="http://schemas.microsoft.com/office/powerpoint/2010/main" val="283794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518587-3CE7-BA4E-A6C5-C6975AE5863F}" type="slidenum">
              <a:rPr lang="en-US" smtClean="0"/>
              <a:pPr/>
              <a:t>7</a:t>
            </a:fld>
            <a:endParaRPr lang="en-US"/>
          </a:p>
        </p:txBody>
      </p:sp>
    </p:spTree>
    <p:extLst>
      <p:ext uri="{BB962C8B-B14F-4D97-AF65-F5344CB8AC3E}">
        <p14:creationId xmlns:p14="http://schemas.microsoft.com/office/powerpoint/2010/main" val="1407004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1mi &gt; 2 mi = 4x? Inverse square law! </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fld id="{A2227DDF-F7B0-6245-976B-D7414BB19EE4}" type="slidenum">
              <a:rPr lang="en-US" sz="1200"/>
              <a:pPr eaLnBrk="1" hangingPunct="1"/>
              <a:t>16</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Earth</a:t>
            </a:r>
            <a:r>
              <a:rPr lang="ja-JP" altLang="en-US">
                <a:latin typeface="Calibri" charset="0"/>
              </a:rPr>
              <a:t>’</a:t>
            </a:r>
            <a:r>
              <a:rPr lang="en-US" altLang="ja-JP">
                <a:latin typeface="Calibri" charset="0"/>
              </a:rPr>
              <a:t>s axis is tilted at an angle of 23.5° away from the plane of the ecliptic. And it</a:t>
            </a:r>
            <a:r>
              <a:rPr lang="ja-JP" altLang="en-US">
                <a:latin typeface="Calibri" charset="0"/>
              </a:rPr>
              <a:t>’</a:t>
            </a:r>
            <a:r>
              <a:rPr lang="en-US" altLang="ja-JP">
                <a:latin typeface="Calibri" charset="0"/>
              </a:rPr>
              <a:t>s because of this tilt that we have seasons here on Earth.</a:t>
            </a:r>
          </a:p>
          <a:p>
            <a:pPr eaLnBrk="1" hangingPunct="1">
              <a:spcBef>
                <a:spcPct val="0"/>
              </a:spcBef>
            </a:pPr>
            <a:r>
              <a:rPr lang="en-US">
                <a:latin typeface="Calibri" charset="0"/>
              </a:rPr>
              <a:t>					</a:t>
            </a:r>
          </a:p>
          <a:p>
            <a:pPr eaLnBrk="1" hangingPunct="1">
              <a:spcBef>
                <a:spcPct val="0"/>
              </a:spcBef>
            </a:pPr>
            <a:r>
              <a:rPr lang="en-US">
                <a:latin typeface="Calibri" charset="0"/>
              </a:rPr>
              <a:t>To better understand this, first we have to think of the Sun. Imagine there</a:t>
            </a:r>
            <a:r>
              <a:rPr lang="ja-JP" altLang="en-US">
                <a:latin typeface="Calibri" charset="0"/>
              </a:rPr>
              <a:t>’</a:t>
            </a:r>
            <a:r>
              <a:rPr lang="en-US" altLang="ja-JP">
                <a:latin typeface="Calibri" charset="0"/>
              </a:rPr>
              <a:t>s a line passing through the north pole and south poles of the Sun. This is the Sun</a:t>
            </a:r>
            <a:r>
              <a:rPr lang="ja-JP" altLang="en-US">
                <a:latin typeface="Calibri" charset="0"/>
              </a:rPr>
              <a:t>’</a:t>
            </a:r>
            <a:r>
              <a:rPr lang="en-US" altLang="ja-JP">
                <a:latin typeface="Calibri" charset="0"/>
              </a:rPr>
              <a:t>s axis of rotation. Then imagine a disk coming out from the Sun</a:t>
            </a:r>
            <a:r>
              <a:rPr lang="ja-JP" altLang="en-US">
                <a:latin typeface="Calibri" charset="0"/>
              </a:rPr>
              <a:t>’</a:t>
            </a:r>
            <a:r>
              <a:rPr lang="en-US" altLang="ja-JP">
                <a:latin typeface="Calibri" charset="0"/>
              </a:rPr>
              <a:t>s equator in all directions. This disk is called the plane of the ecliptic, and it</a:t>
            </a:r>
            <a:r>
              <a:rPr lang="ja-JP" altLang="en-US">
                <a:latin typeface="Calibri" charset="0"/>
              </a:rPr>
              <a:t>’</a:t>
            </a:r>
            <a:r>
              <a:rPr lang="en-US" altLang="ja-JP">
                <a:latin typeface="Calibri" charset="0"/>
              </a:rPr>
              <a:t>s where all of the planets in the System are located. Astronomers then measure the axis of rotation passing through each of the planets. The axial tilt of each planet is measured by the angle it makes compared to the Sun</a:t>
            </a:r>
            <a:r>
              <a:rPr lang="ja-JP" altLang="en-US">
                <a:latin typeface="Calibri" charset="0"/>
              </a:rPr>
              <a:t>’</a:t>
            </a:r>
            <a:r>
              <a:rPr lang="en-US" altLang="ja-JP">
                <a:latin typeface="Calibri" charset="0"/>
              </a:rPr>
              <a:t>s axis of rotation.</a:t>
            </a:r>
          </a:p>
          <a:p>
            <a:pPr eaLnBrk="1" hangingPunct="1">
              <a:spcBef>
                <a:spcPct val="0"/>
              </a:spcBef>
            </a:pPr>
            <a:r>
              <a:rPr lang="en-US">
                <a:latin typeface="Calibri" charset="0"/>
              </a:rPr>
              <a:t>And so, in the case of our planet, the Earth</a:t>
            </a:r>
            <a:r>
              <a:rPr lang="ja-JP" altLang="en-US">
                <a:latin typeface="Calibri" charset="0"/>
              </a:rPr>
              <a:t>’</a:t>
            </a:r>
            <a:r>
              <a:rPr lang="en-US" altLang="ja-JP">
                <a:latin typeface="Calibri" charset="0"/>
              </a:rPr>
              <a:t>s axis measures 23.5° away from the Sun</a:t>
            </a:r>
            <a:r>
              <a:rPr lang="ja-JP" altLang="en-US">
                <a:latin typeface="Calibri" charset="0"/>
              </a:rPr>
              <a:t>’</a:t>
            </a:r>
            <a:r>
              <a:rPr lang="en-US" altLang="ja-JP">
                <a:latin typeface="Calibri" charset="0"/>
              </a:rPr>
              <a:t>s axis of rotation.</a:t>
            </a:r>
          </a:p>
          <a:p>
            <a:pPr eaLnBrk="1" hangingPunct="1">
              <a:spcBef>
                <a:spcPct val="0"/>
              </a:spcBef>
            </a:pPr>
            <a:endParaRPr lang="en-US">
              <a:latin typeface="Calibri" charset="0"/>
            </a:endParaRPr>
          </a:p>
          <a:p>
            <a:pPr eaLnBrk="1" hangingPunct="1">
              <a:spcBef>
                <a:spcPct val="0"/>
              </a:spcBef>
            </a:pPr>
            <a:r>
              <a:rPr lang="en-US">
                <a:latin typeface="Calibri" charset="0"/>
              </a:rPr>
              <a:t>http://www.universetoday.com/47176/earths-axis/</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fld id="{7ECE8D2C-D5A2-F346-A72A-F5CC8739D1B4}" type="slidenum">
              <a:rPr lang="en-US" sz="1200"/>
              <a:pPr eaLnBrk="1" hangingPunct="1"/>
              <a:t>18</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fld id="{339CAAE8-D8C9-EE4B-B5E0-6BC9F431E30B}" type="slidenum">
              <a:rPr lang="en-US" sz="1200"/>
              <a:pPr eaLnBrk="1" hangingPunct="1"/>
              <a:t>23</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Small scale </a:t>
            </a:r>
            <a:r>
              <a:rPr lang="en-US">
                <a:latin typeface="Calibri" charset="0"/>
                <a:hlinkClick r:id="rId3"/>
              </a:rPr>
              <a:t>video example</a:t>
            </a:r>
            <a:endParaRPr lang="en-US">
              <a:latin typeface="Calibri" charset="0"/>
            </a:endParaRPr>
          </a:p>
          <a:p>
            <a:endParaRPr lang="en-US">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fld id="{455614C9-6BA9-E44E-AA4B-C485BA79D37F}" type="slidenum">
              <a:rPr lang="en-US" sz="1200"/>
              <a:pPr eaLnBrk="1" hangingPunct="1"/>
              <a:t>28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Add a video of equatorial clouds! </a:t>
            </a: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fld id="{673790B6-9D90-8F49-914E-018A45544963}" type="slidenum">
              <a:rPr lang="en-US" sz="1200"/>
              <a:pPr eaLnBrk="1" hangingPunct="1"/>
              <a:t>31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540CD6-6BDD-F348-8849-290BDBA07080}" type="datetimeFigureOut">
              <a:rPr lang="en-US" smtClean="0"/>
              <a:pPr/>
              <a:t>10/21/18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B2FB6-9CD3-064A-9557-77B807B0F4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540CD6-6BDD-F348-8849-290BDBA07080}" type="datetimeFigureOut">
              <a:rPr lang="en-US" smtClean="0"/>
              <a:pPr/>
              <a:t>10/21/18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B2FB6-9CD3-064A-9557-77B807B0F4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540CD6-6BDD-F348-8849-290BDBA07080}" type="datetimeFigureOut">
              <a:rPr lang="en-US" smtClean="0"/>
              <a:pPr/>
              <a:t>10/21/18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B2FB6-9CD3-064A-9557-77B807B0F4D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540CD6-6BDD-F348-8849-290BDBA07080}" type="datetimeFigureOut">
              <a:rPr lang="en-US" smtClean="0"/>
              <a:pPr/>
              <a:t>10/21/18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B2FB6-9CD3-064A-9557-77B807B0F4D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540CD6-6BDD-F348-8849-290BDBA07080}" type="datetimeFigureOut">
              <a:rPr lang="en-US" smtClean="0"/>
              <a:pPr/>
              <a:t>10/21/18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B2FB6-9CD3-064A-9557-77B807B0F4D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540CD6-6BDD-F348-8849-290BDBA07080}" type="datetimeFigureOut">
              <a:rPr lang="en-US" smtClean="0"/>
              <a:pPr/>
              <a:t>10/21/18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B2FB6-9CD3-064A-9557-77B807B0F4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540CD6-6BDD-F348-8849-290BDBA07080}" type="datetimeFigureOut">
              <a:rPr lang="en-US" smtClean="0"/>
              <a:pPr/>
              <a:t>10/21/18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B2FB6-9CD3-064A-9557-77B807B0F4D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540CD6-6BDD-F348-8849-290BDBA07080}" type="datetimeFigureOut">
              <a:rPr lang="en-US" smtClean="0"/>
              <a:pPr/>
              <a:t>10/21/18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B2FB6-9CD3-064A-9557-77B807B0F4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40CD6-6BDD-F348-8849-290BDBA07080}" type="datetimeFigureOut">
              <a:rPr lang="en-US" smtClean="0"/>
              <a:pPr/>
              <a:t>10/21/18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B2FB6-9CD3-064A-9557-77B807B0F4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540CD6-6BDD-F348-8849-290BDBA07080}" type="datetimeFigureOut">
              <a:rPr lang="en-US" smtClean="0"/>
              <a:pPr/>
              <a:t>10/21/18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B2FB6-9CD3-064A-9557-77B807B0F4D5}"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E540CD6-6BDD-F348-8849-290BDBA07080}" type="datetimeFigureOut">
              <a:rPr lang="en-US" smtClean="0"/>
              <a:pPr/>
              <a:t>10/21/18</a:t>
            </a:fld>
            <a:endParaRPr lang="en-US"/>
          </a:p>
        </p:txBody>
      </p:sp>
      <p:sp>
        <p:nvSpPr>
          <p:cNvPr id="9" name="Slide Number Placeholder 8"/>
          <p:cNvSpPr>
            <a:spLocks noGrp="1"/>
          </p:cNvSpPr>
          <p:nvPr>
            <p:ph type="sldNum" sz="quarter" idx="11"/>
          </p:nvPr>
        </p:nvSpPr>
        <p:spPr/>
        <p:txBody>
          <a:bodyPr/>
          <a:lstStyle/>
          <a:p>
            <a:fld id="{298B2FB6-9CD3-064A-9557-77B807B0F4D5}"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98B2FB6-9CD3-064A-9557-77B807B0F4D5}"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E540CD6-6BDD-F348-8849-290BDBA07080}" type="datetimeFigureOut">
              <a:rPr lang="en-US" smtClean="0"/>
              <a:pPr/>
              <a:t>10/21/18</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www.youtube.com/watch?v=O9hawBb3wbk" TargetMode="Externa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www.sciencemuseum.org.uk/energy/site/EIZInfogr9.asp" TargetMode="External"/><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hyperlink" Target="http://www.hk-phy.org/contextual/heat/tep/temch/island_e.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https://www.youtube.com/watch?v=ndlQNicOeso" TargetMode="External"/><Relationship Id="rId5" Type="http://schemas.openxmlformats.org/officeDocument/2006/relationships/hyperlink" Target="https://www.youtube.com/watch?v=m4NJHI3dwTU"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hyperlink" Target="http://www.hk-phy.org/contextual/heat/tep/temch/island_e.html" TargetMode="Externa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7378"/>
            <a:ext cx="7543800" cy="2593975"/>
          </a:xfrm>
        </p:spPr>
        <p:txBody>
          <a:bodyPr/>
          <a:lstStyle/>
          <a:p>
            <a:r>
              <a:rPr lang="en-US" dirty="0"/>
              <a:t>Uneven Heating of Earth causes climate</a:t>
            </a:r>
          </a:p>
        </p:txBody>
      </p:sp>
      <p:sp>
        <p:nvSpPr>
          <p:cNvPr id="3" name="Subtitle 2"/>
          <p:cNvSpPr>
            <a:spLocks noGrp="1"/>
          </p:cNvSpPr>
          <p:nvPr>
            <p:ph type="subTitle" idx="1"/>
          </p:nvPr>
        </p:nvSpPr>
        <p:spPr>
          <a:xfrm>
            <a:off x="685800" y="3505199"/>
            <a:ext cx="6715718" cy="1832383"/>
          </a:xfrm>
        </p:spPr>
        <p:txBody>
          <a:bodyPr>
            <a:normAutofit/>
          </a:bodyPr>
          <a:lstStyle/>
          <a:p>
            <a:r>
              <a:rPr lang="en-US" dirty="0"/>
              <a:t>Not all places …</a:t>
            </a:r>
          </a:p>
          <a:p>
            <a:r>
              <a:rPr lang="en-US" dirty="0"/>
              <a:t>	GET the same amount of sunlight</a:t>
            </a:r>
          </a:p>
          <a:p>
            <a:r>
              <a:rPr lang="en-US" dirty="0"/>
              <a:t>	ABSORB the same amount of light</a:t>
            </a:r>
          </a:p>
          <a:p>
            <a:r>
              <a:rPr lang="en-US" dirty="0"/>
              <a:t>	RETAIN the same amount of heat</a:t>
            </a:r>
          </a:p>
          <a:p>
            <a:endParaRPr lang="en-US" dirty="0"/>
          </a:p>
        </p:txBody>
      </p:sp>
      <p:grpSp>
        <p:nvGrpSpPr>
          <p:cNvPr id="4" name="Group 1034"/>
          <p:cNvGrpSpPr>
            <a:grpSpLocks/>
          </p:cNvGrpSpPr>
          <p:nvPr/>
        </p:nvGrpSpPr>
        <p:grpSpPr bwMode="auto">
          <a:xfrm>
            <a:off x="5706533" y="3733800"/>
            <a:ext cx="2209800" cy="2301875"/>
            <a:chOff x="192" y="336"/>
            <a:chExt cx="2304" cy="1825"/>
          </a:xfrm>
        </p:grpSpPr>
        <p:pic>
          <p:nvPicPr>
            <p:cNvPr id="5" name="Picture 1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336"/>
              <a:ext cx="2256" cy="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33"/>
            <p:cNvSpPr txBox="1">
              <a:spLocks noChangeArrowheads="1"/>
            </p:cNvSpPr>
            <p:nvPr/>
          </p:nvSpPr>
          <p:spPr bwMode="auto">
            <a:xfrm>
              <a:off x="192" y="1872"/>
              <a:ext cx="105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900">
                  <a:latin typeface="Arial" charset="0"/>
                </a:rPr>
                <a:t>www.bewellbuzz.com</a:t>
              </a:r>
            </a:p>
          </p:txBody>
        </p:sp>
      </p:grpSp>
    </p:spTree>
    <p:extLst>
      <p:ext uri="{BB962C8B-B14F-4D97-AF65-F5344CB8AC3E}">
        <p14:creationId xmlns:p14="http://schemas.microsoft.com/office/powerpoint/2010/main" val="3744197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26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1600200" y="1828800"/>
            <a:ext cx="6172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3200" dirty="0">
                <a:latin typeface="Garamond" charset="0"/>
                <a:cs typeface="Garamond" charset="0"/>
              </a:rPr>
              <a:t>Different materials have different </a:t>
            </a:r>
            <a:r>
              <a:rPr lang="en-US" sz="3200" dirty="0">
                <a:solidFill>
                  <a:srgbClr val="FF0000"/>
                </a:solidFill>
                <a:latin typeface="Garamond" charset="0"/>
                <a:cs typeface="Garamond" charset="0"/>
              </a:rPr>
              <a:t>specific heat capacities </a:t>
            </a:r>
            <a:r>
              <a:rPr lang="en-US" sz="3200" dirty="0">
                <a:latin typeface="Garamond" charset="0"/>
                <a:cs typeface="Garamond" charset="0"/>
              </a:rPr>
              <a:t>(amount of energy absorbed to raise temp of 1 gram by 1C)</a:t>
            </a:r>
          </a:p>
          <a:p>
            <a:pPr eaLnBrk="1" hangingPunct="1"/>
            <a:endParaRPr lang="en-US" sz="3200" dirty="0">
              <a:latin typeface="Garamond" charset="0"/>
              <a:cs typeface="Garamond" charset="0"/>
            </a:endParaRPr>
          </a:p>
        </p:txBody>
      </p:sp>
      <p:sp>
        <p:nvSpPr>
          <p:cNvPr id="16386" name="TextBox 2"/>
          <p:cNvSpPr txBox="1">
            <a:spLocks noChangeArrowheads="1"/>
          </p:cNvSpPr>
          <p:nvPr/>
        </p:nvSpPr>
        <p:spPr bwMode="auto">
          <a:xfrm>
            <a:off x="1600200" y="990600"/>
            <a:ext cx="127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a:latin typeface="Garamond" charset="0"/>
                <a:cs typeface="Garamond" charset="0"/>
              </a:rPr>
              <a:t>Recall …</a:t>
            </a:r>
          </a:p>
        </p:txBody>
      </p:sp>
    </p:spTree>
    <p:extLst>
      <p:ext uri="{BB962C8B-B14F-4D97-AF65-F5344CB8AC3E}">
        <p14:creationId xmlns:p14="http://schemas.microsoft.com/office/powerpoint/2010/main" val="256030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1722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1066800" y="609600"/>
            <a:ext cx="7396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0000"/>
                </a:solidFill>
                <a:latin typeface="Garamond" charset="0"/>
                <a:cs typeface="Garamond" charset="0"/>
              </a:rPr>
              <a:t>Water has a higher specific heat/slow to warm and cool</a:t>
            </a:r>
          </a:p>
        </p:txBody>
      </p:sp>
      <p:sp>
        <p:nvSpPr>
          <p:cNvPr id="17412" name="TextBox 1"/>
          <p:cNvSpPr txBox="1">
            <a:spLocks noChangeArrowheads="1"/>
          </p:cNvSpPr>
          <p:nvPr/>
        </p:nvSpPr>
        <p:spPr bwMode="auto">
          <a:xfrm>
            <a:off x="5410200" y="3886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a:solidFill>
                  <a:srgbClr val="0000FF"/>
                </a:solidFill>
              </a:rPr>
              <a:t>water</a:t>
            </a:r>
          </a:p>
        </p:txBody>
      </p:sp>
      <p:sp>
        <p:nvSpPr>
          <p:cNvPr id="17413" name="TextBox 2"/>
          <p:cNvSpPr txBox="1">
            <a:spLocks noChangeArrowheads="1"/>
          </p:cNvSpPr>
          <p:nvPr/>
        </p:nvSpPr>
        <p:spPr bwMode="auto">
          <a:xfrm>
            <a:off x="5410200" y="21336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a:t>sand</a:t>
            </a:r>
          </a:p>
        </p:txBody>
      </p:sp>
      <p:sp>
        <p:nvSpPr>
          <p:cNvPr id="17414" name="TextBox 1"/>
          <p:cNvSpPr txBox="1">
            <a:spLocks noChangeArrowheads="1"/>
          </p:cNvSpPr>
          <p:nvPr/>
        </p:nvSpPr>
        <p:spPr bwMode="auto">
          <a:xfrm>
            <a:off x="990600" y="5638800"/>
            <a:ext cx="7558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By inference, land heats &amp; cools quickly; oceans do not</a:t>
            </a:r>
          </a:p>
        </p:txBody>
      </p:sp>
    </p:spTree>
    <p:extLst>
      <p:ext uri="{BB962C8B-B14F-4D97-AF65-F5344CB8AC3E}">
        <p14:creationId xmlns:p14="http://schemas.microsoft.com/office/powerpoint/2010/main" val="39514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Snapshot 2010-10-11#D990C5.tiff                                000747CDMel4                           C006D9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5227638"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p:cNvSpPr>
            <a:spLocks noChangeArrowheads="1"/>
          </p:cNvSpPr>
          <p:nvPr/>
        </p:nvSpPr>
        <p:spPr bwMode="auto">
          <a:xfrm>
            <a:off x="2514600" y="304800"/>
            <a:ext cx="525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solidFill>
                  <a:srgbClr val="000000"/>
                </a:solidFill>
                <a:latin typeface="Garamond" charset="0"/>
                <a:cs typeface="Garamond" charset="0"/>
              </a:rPr>
              <a:t>Therefore, daily and seasonal temperature depends on the surface</a:t>
            </a:r>
          </a:p>
        </p:txBody>
      </p:sp>
      <p:sp>
        <p:nvSpPr>
          <p:cNvPr id="2" name="TextBox 1"/>
          <p:cNvSpPr txBox="1">
            <a:spLocks noChangeArrowheads="1"/>
          </p:cNvSpPr>
          <p:nvPr/>
        </p:nvSpPr>
        <p:spPr bwMode="auto">
          <a:xfrm>
            <a:off x="533400" y="1828800"/>
            <a:ext cx="1295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r" eaLnBrk="1" hangingPunct="1"/>
            <a:r>
              <a:rPr lang="en-US" sz="2200" b="1">
                <a:latin typeface="Garamond" charset="0"/>
                <a:cs typeface="Garamond" charset="0"/>
              </a:rPr>
              <a:t>&gt; High SHC</a:t>
            </a:r>
          </a:p>
          <a:p>
            <a:pPr algn="r" eaLnBrk="1" hangingPunct="1"/>
            <a:r>
              <a:rPr lang="en-US" sz="2200" b="1">
                <a:latin typeface="Garamond" charset="0"/>
                <a:cs typeface="Garamond" charset="0"/>
              </a:rPr>
              <a:t>       </a:t>
            </a:r>
          </a:p>
          <a:p>
            <a:pPr algn="r" eaLnBrk="1" hangingPunct="1"/>
            <a:r>
              <a:rPr lang="en-US" sz="2200" b="1">
                <a:latin typeface="Garamond" charset="0"/>
                <a:cs typeface="Garamond" charset="0"/>
              </a:rPr>
              <a:t>&gt; Little variation in heat released</a:t>
            </a:r>
          </a:p>
          <a:p>
            <a:pPr algn="r" eaLnBrk="1" hangingPunct="1"/>
            <a:endParaRPr lang="en-US" sz="2200" b="1">
              <a:latin typeface="Garamond" charset="0"/>
              <a:cs typeface="Garamond" charset="0"/>
            </a:endParaRPr>
          </a:p>
          <a:p>
            <a:pPr algn="r" eaLnBrk="1" hangingPunct="1"/>
            <a:r>
              <a:rPr lang="en-US" sz="2200" b="1">
                <a:latin typeface="Garamond" charset="0"/>
                <a:cs typeface="Garamond" charset="0"/>
              </a:rPr>
              <a:t>&gt; Little seasonal temp change</a:t>
            </a:r>
          </a:p>
        </p:txBody>
      </p:sp>
      <p:sp>
        <p:nvSpPr>
          <p:cNvPr id="3" name="TextBox 2"/>
          <p:cNvSpPr txBox="1">
            <a:spLocks noChangeArrowheads="1"/>
          </p:cNvSpPr>
          <p:nvPr/>
        </p:nvSpPr>
        <p:spPr bwMode="auto">
          <a:xfrm>
            <a:off x="7162800" y="1905000"/>
            <a:ext cx="16764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200" b="1">
                <a:latin typeface="Garamond" charset="0"/>
                <a:cs typeface="Garamond" charset="0"/>
              </a:rPr>
              <a:t>&gt; Low SHC</a:t>
            </a:r>
          </a:p>
          <a:p>
            <a:pPr eaLnBrk="1" hangingPunct="1"/>
            <a:endParaRPr lang="en-US" sz="2200" b="1">
              <a:latin typeface="Garamond" charset="0"/>
              <a:cs typeface="Garamond" charset="0"/>
            </a:endParaRPr>
          </a:p>
          <a:p>
            <a:pPr eaLnBrk="1" hangingPunct="1"/>
            <a:r>
              <a:rPr lang="en-US" sz="2200" b="1">
                <a:latin typeface="Garamond" charset="0"/>
                <a:cs typeface="Garamond" charset="0"/>
              </a:rPr>
              <a:t>&gt; Absorbs heat fast, loses it fast, too</a:t>
            </a:r>
          </a:p>
          <a:p>
            <a:pPr eaLnBrk="1" hangingPunct="1"/>
            <a:endParaRPr lang="en-US" sz="2200" b="1">
              <a:latin typeface="Garamond" charset="0"/>
              <a:cs typeface="Garamond" charset="0"/>
            </a:endParaRPr>
          </a:p>
          <a:p>
            <a:pPr eaLnBrk="1" hangingPunct="1"/>
            <a:r>
              <a:rPr lang="en-US" sz="2200" b="1">
                <a:latin typeface="Garamond" charset="0"/>
                <a:cs typeface="Garamond" charset="0"/>
              </a:rPr>
              <a:t>&gt; Great seasonal temp changes</a:t>
            </a:r>
          </a:p>
        </p:txBody>
      </p:sp>
      <p:sp>
        <p:nvSpPr>
          <p:cNvPr id="18437" name="TextBox 3"/>
          <p:cNvSpPr txBox="1">
            <a:spLocks noChangeArrowheads="1"/>
          </p:cNvSpPr>
          <p:nvPr/>
        </p:nvSpPr>
        <p:spPr bwMode="auto">
          <a:xfrm>
            <a:off x="2514600" y="6019800"/>
            <a:ext cx="4265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800" b="1">
                <a:latin typeface="Garamond" charset="0"/>
                <a:cs typeface="Garamond" charset="0"/>
              </a:rPr>
              <a:t>coastal                       inland</a:t>
            </a:r>
          </a:p>
        </p:txBody>
      </p:sp>
    </p:spTree>
    <p:extLst>
      <p:ext uri="{BB962C8B-B14F-4D97-AF65-F5344CB8AC3E}">
        <p14:creationId xmlns:p14="http://schemas.microsoft.com/office/powerpoint/2010/main" val="1241510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1295400" y="2362200"/>
            <a:ext cx="6781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3200" dirty="0">
                <a:latin typeface="Garamond" charset="0"/>
                <a:cs typeface="Garamond" charset="0"/>
              </a:rPr>
              <a:t>Heating of the earth varies due to the </a:t>
            </a:r>
            <a:r>
              <a:rPr lang="en-US" sz="3200" dirty="0">
                <a:solidFill>
                  <a:srgbClr val="FF0000"/>
                </a:solidFill>
                <a:latin typeface="Garamond" charset="0"/>
                <a:cs typeface="Garamond" charset="0"/>
              </a:rPr>
              <a:t>angle between the sun rays and Earth’s surface</a:t>
            </a:r>
          </a:p>
          <a:p>
            <a:endParaRPr lang="en-US" sz="3200" dirty="0">
              <a:solidFill>
                <a:srgbClr val="FFFF00"/>
              </a:solidFill>
              <a:latin typeface="Garamond" charset="0"/>
              <a:cs typeface="Garamond" charset="0"/>
            </a:endParaRPr>
          </a:p>
        </p:txBody>
      </p:sp>
    </p:spTree>
    <p:extLst>
      <p:ext uri="{BB962C8B-B14F-4D97-AF65-F5344CB8AC3E}">
        <p14:creationId xmlns:p14="http://schemas.microsoft.com/office/powerpoint/2010/main" val="2230547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65752" y="365545"/>
            <a:ext cx="38728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sz="2400" b="1" dirty="0" smtClean="0">
                <a:solidFill>
                  <a:srgbClr val="000000"/>
                </a:solidFill>
                <a:latin typeface="Garamond" charset="0"/>
                <a:cs typeface="Garamond" charset="0"/>
              </a:rPr>
              <a:t>Earth’s spherical shape </a:t>
            </a:r>
            <a:r>
              <a:rPr lang="en-US" sz="2400" dirty="0" smtClean="0">
                <a:solidFill>
                  <a:srgbClr val="000000"/>
                </a:solidFill>
                <a:latin typeface="Garamond" charset="0"/>
                <a:cs typeface="Garamond" charset="0"/>
              </a:rPr>
              <a:t>means </a:t>
            </a:r>
            <a:r>
              <a:rPr lang="en-US" sz="2400" dirty="0" smtClean="0">
                <a:solidFill>
                  <a:srgbClr val="000000"/>
                </a:solidFill>
                <a:latin typeface="Garamond" charset="0"/>
                <a:cs typeface="Garamond" charset="0"/>
              </a:rPr>
              <a:t>light at the poles hits at a low angle and at 90 degrees overhead at the equator</a:t>
            </a:r>
            <a:endParaRPr lang="en-US" sz="2400" dirty="0">
              <a:solidFill>
                <a:srgbClr val="000000"/>
              </a:solidFill>
              <a:latin typeface="Garamond" charset="0"/>
              <a:cs typeface="Garamond" charset="0"/>
            </a:endParaRPr>
          </a:p>
        </p:txBody>
      </p:sp>
      <p:sp>
        <p:nvSpPr>
          <p:cNvPr id="20483" name="Rectangle 5"/>
          <p:cNvSpPr>
            <a:spLocks noChangeArrowheads="1"/>
          </p:cNvSpPr>
          <p:nvPr/>
        </p:nvSpPr>
        <p:spPr bwMode="auto">
          <a:xfrm>
            <a:off x="449263" y="5754688"/>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1600"/>
          </a:p>
          <a:p>
            <a:pPr eaLnBrk="0" hangingPunct="0"/>
            <a:endParaRPr lang="en-US"/>
          </a:p>
        </p:txBody>
      </p:sp>
      <p:sp>
        <p:nvSpPr>
          <p:cNvPr id="7" name="TextBox 6"/>
          <p:cNvSpPr txBox="1">
            <a:spLocks noChangeArrowheads="1"/>
          </p:cNvSpPr>
          <p:nvPr/>
        </p:nvSpPr>
        <p:spPr bwMode="auto">
          <a:xfrm>
            <a:off x="381000" y="2514600"/>
            <a:ext cx="3505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dirty="0" smtClean="0">
                <a:latin typeface="Garamond" charset="0"/>
                <a:cs typeface="Garamond" charset="0"/>
              </a:rPr>
              <a:t>Solar energy </a:t>
            </a:r>
            <a:r>
              <a:rPr lang="en-US" dirty="0">
                <a:latin typeface="Garamond" charset="0"/>
                <a:cs typeface="Garamond" charset="0"/>
              </a:rPr>
              <a:t>strikes Earth at the equator at 90 degrees, </a:t>
            </a:r>
            <a:r>
              <a:rPr lang="en-US" b="1" dirty="0" smtClean="0">
                <a:latin typeface="Garamond" charset="0"/>
                <a:cs typeface="Garamond" charset="0"/>
              </a:rPr>
              <a:t>concentrating the </a:t>
            </a:r>
            <a:r>
              <a:rPr lang="en-US" b="1" dirty="0">
                <a:latin typeface="Garamond" charset="0"/>
                <a:cs typeface="Garamond" charset="0"/>
              </a:rPr>
              <a:t>energy on a small area</a:t>
            </a:r>
          </a:p>
          <a:p>
            <a:pPr eaLnBrk="1" hangingPunct="1"/>
            <a:endParaRPr lang="en-US" b="1" dirty="0">
              <a:latin typeface="Garamond" charset="0"/>
              <a:cs typeface="Garamond" charset="0"/>
            </a:endParaRPr>
          </a:p>
        </p:txBody>
      </p:sp>
      <p:sp>
        <p:nvSpPr>
          <p:cNvPr id="8" name="TextBox 7"/>
          <p:cNvSpPr txBox="1">
            <a:spLocks noChangeArrowheads="1"/>
          </p:cNvSpPr>
          <p:nvPr/>
        </p:nvSpPr>
        <p:spPr bwMode="auto">
          <a:xfrm>
            <a:off x="381000" y="4811151"/>
            <a:ext cx="365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dirty="0" smtClean="0">
                <a:latin typeface="Garamond" charset="0"/>
                <a:cs typeface="Garamond" charset="0"/>
              </a:rPr>
              <a:t>Radiant </a:t>
            </a:r>
            <a:r>
              <a:rPr lang="en-US" dirty="0">
                <a:latin typeface="Garamond" charset="0"/>
                <a:cs typeface="Garamond" charset="0"/>
              </a:rPr>
              <a:t>energy strikes the poles at a shallower</a:t>
            </a:r>
          </a:p>
          <a:p>
            <a:r>
              <a:rPr lang="en-US" dirty="0">
                <a:latin typeface="Garamond" charset="0"/>
                <a:cs typeface="Garamond" charset="0"/>
              </a:rPr>
              <a:t>angle, </a:t>
            </a:r>
            <a:r>
              <a:rPr lang="en-US" b="1" dirty="0">
                <a:latin typeface="Garamond" charset="0"/>
                <a:cs typeface="Garamond" charset="0"/>
              </a:rPr>
              <a:t>spreading energy over a larger area</a:t>
            </a:r>
          </a:p>
        </p:txBody>
      </p:sp>
      <p:pic>
        <p:nvPicPr>
          <p:cNvPr id="3" name="Picture 2" descr="earth-sun-and-moon-interactions-15-728.jpg"/>
          <p:cNvPicPr>
            <a:picLocks noChangeAspect="1"/>
          </p:cNvPicPr>
          <p:nvPr/>
        </p:nvPicPr>
        <p:blipFill rotWithShape="1">
          <a:blip r:embed="rId2">
            <a:extLst>
              <a:ext uri="{28A0092B-C50C-407E-A947-70E740481C1C}">
                <a14:useLocalDpi xmlns:a14="http://schemas.microsoft.com/office/drawing/2010/main" val="0"/>
              </a:ext>
            </a:extLst>
          </a:blip>
          <a:srcRect l="1766" t="16006" r="27497" b="9925"/>
          <a:stretch/>
        </p:blipFill>
        <p:spPr>
          <a:xfrm>
            <a:off x="3821897" y="688759"/>
            <a:ext cx="4927929" cy="4907411"/>
          </a:xfrm>
          <a:prstGeom prst="rect">
            <a:avLst/>
          </a:prstGeom>
        </p:spPr>
      </p:pic>
      <p:sp>
        <p:nvSpPr>
          <p:cNvPr id="4" name="TextBox 3"/>
          <p:cNvSpPr txBox="1"/>
          <p:nvPr/>
        </p:nvSpPr>
        <p:spPr>
          <a:xfrm>
            <a:off x="4419600" y="344380"/>
            <a:ext cx="4071930" cy="461665"/>
          </a:xfrm>
          <a:prstGeom prst="rect">
            <a:avLst/>
          </a:prstGeom>
          <a:noFill/>
        </p:spPr>
        <p:txBody>
          <a:bodyPr wrap="square" rtlCol="0">
            <a:spAutoFit/>
          </a:bodyPr>
          <a:lstStyle/>
          <a:p>
            <a:r>
              <a:rPr lang="en-US" sz="2400" dirty="0" smtClean="0"/>
              <a:t>Equal amounts of solar rays</a:t>
            </a:r>
            <a:endParaRPr lang="en-US" sz="2400" dirty="0"/>
          </a:p>
        </p:txBody>
      </p:sp>
      <p:sp>
        <p:nvSpPr>
          <p:cNvPr id="10" name="Oval 9"/>
          <p:cNvSpPr/>
          <p:nvPr/>
        </p:nvSpPr>
        <p:spPr>
          <a:xfrm rot="1192860">
            <a:off x="7312486" y="4899332"/>
            <a:ext cx="904698" cy="46735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6532776" y="2959616"/>
            <a:ext cx="263613" cy="46735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extBox 4"/>
          <p:cNvSpPr txBox="1"/>
          <p:nvPr/>
        </p:nvSpPr>
        <p:spPr>
          <a:xfrm>
            <a:off x="4544110" y="4912113"/>
            <a:ext cx="2715868" cy="369332"/>
          </a:xfrm>
          <a:prstGeom prst="rect">
            <a:avLst/>
          </a:prstGeom>
          <a:noFill/>
        </p:spPr>
        <p:txBody>
          <a:bodyPr wrap="square" rtlCol="0">
            <a:spAutoFit/>
          </a:bodyPr>
          <a:lstStyle/>
          <a:p>
            <a:r>
              <a:rPr lang="en-US" b="1" dirty="0" smtClean="0"/>
              <a:t>Less concentrated </a:t>
            </a:r>
            <a:r>
              <a:rPr lang="en-US" b="1" dirty="0"/>
              <a:t>energy</a:t>
            </a:r>
            <a:endParaRPr lang="en-US" b="1" dirty="0"/>
          </a:p>
        </p:txBody>
      </p:sp>
    </p:spTree>
    <p:extLst>
      <p:ext uri="{BB962C8B-B14F-4D97-AF65-F5344CB8AC3E}">
        <p14:creationId xmlns:p14="http://schemas.microsoft.com/office/powerpoint/2010/main" val="396179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ChangeArrowheads="1"/>
          </p:cNvSpPr>
          <p:nvPr/>
        </p:nvSpPr>
        <p:spPr bwMode="auto">
          <a:xfrm>
            <a:off x="3048000" y="304800"/>
            <a:ext cx="548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Garamond" charset="0"/>
                <a:cs typeface="Garamond" charset="0"/>
              </a:rPr>
              <a:t>The same amount of solar energy that is directly overhead at the equator is spread over a greater area at the poles</a:t>
            </a:r>
          </a:p>
        </p:txBody>
      </p:sp>
      <p:pic>
        <p:nvPicPr>
          <p:cNvPr id="215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50800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914400" y="5486400"/>
            <a:ext cx="6954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dirty="0">
                <a:latin typeface="Garamond" charset="0"/>
                <a:cs typeface="Garamond" charset="0"/>
              </a:rPr>
              <a:t>a shallower angle covers more </a:t>
            </a:r>
            <a:r>
              <a:rPr lang="en-US" b="1" dirty="0" smtClean="0">
                <a:latin typeface="Garamond" charset="0"/>
                <a:cs typeface="Garamond" charset="0"/>
              </a:rPr>
              <a:t>area; </a:t>
            </a:r>
            <a:r>
              <a:rPr lang="en-US" b="1" dirty="0">
                <a:latin typeface="Garamond" charset="0"/>
                <a:cs typeface="Garamond" charset="0"/>
              </a:rPr>
              <a:t>less light per equal area</a:t>
            </a:r>
          </a:p>
        </p:txBody>
      </p:sp>
      <p:sp>
        <p:nvSpPr>
          <p:cNvPr id="21508" name="TextBox 4"/>
          <p:cNvSpPr txBox="1">
            <a:spLocks noChangeArrowheads="1"/>
          </p:cNvSpPr>
          <p:nvPr/>
        </p:nvSpPr>
        <p:spPr bwMode="auto">
          <a:xfrm>
            <a:off x="685800" y="3962400"/>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1800" b="1">
                <a:latin typeface="Garamond" charset="0"/>
                <a:cs typeface="Garamond" charset="0"/>
              </a:rPr>
              <a:t>90° angle</a:t>
            </a:r>
            <a:endParaRPr lang="en-US" sz="1800" b="1"/>
          </a:p>
        </p:txBody>
      </p:sp>
      <p:sp>
        <p:nvSpPr>
          <p:cNvPr id="21509" name="TextBox 5"/>
          <p:cNvSpPr txBox="1">
            <a:spLocks noChangeArrowheads="1"/>
          </p:cNvSpPr>
          <p:nvPr/>
        </p:nvSpPr>
        <p:spPr bwMode="auto">
          <a:xfrm>
            <a:off x="6324600" y="4343400"/>
            <a:ext cx="1544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000">
                <a:latin typeface="Garamond" charset="0"/>
                <a:cs typeface="Garamond" charset="0"/>
              </a:rPr>
              <a:t>Earth surface</a:t>
            </a:r>
          </a:p>
        </p:txBody>
      </p:sp>
      <p:pic>
        <p:nvPicPr>
          <p:cNvPr id="21510" name="Picture 6" descr="Screen shot 2014-12-01 at 10.06.0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38200"/>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Screen shot 2014-12-01 at 10.06.0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362200"/>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794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2438400" y="2438400"/>
            <a:ext cx="4495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3200" dirty="0">
                <a:latin typeface="Garamond" charset="0"/>
                <a:cs typeface="Garamond" charset="0"/>
              </a:rPr>
              <a:t>Air temp varies due to the </a:t>
            </a:r>
            <a:r>
              <a:rPr lang="en-US" sz="3200" dirty="0">
                <a:solidFill>
                  <a:srgbClr val="FF0000"/>
                </a:solidFill>
                <a:latin typeface="Garamond" charset="0"/>
                <a:cs typeface="Garamond" charset="0"/>
              </a:rPr>
              <a:t>tilt of the earth </a:t>
            </a:r>
            <a:r>
              <a:rPr lang="en-US" sz="3200" dirty="0">
                <a:latin typeface="Garamond" charset="0"/>
                <a:cs typeface="Garamond" charset="0"/>
              </a:rPr>
              <a:t>on it</a:t>
            </a:r>
            <a:r>
              <a:rPr lang="ja-JP" altLang="en-US" sz="3200" dirty="0">
                <a:latin typeface="Garamond" charset="0"/>
                <a:cs typeface="Garamond" charset="0"/>
              </a:rPr>
              <a:t>’</a:t>
            </a:r>
            <a:r>
              <a:rPr lang="en-US" altLang="ja-JP" sz="3200" dirty="0">
                <a:latin typeface="Garamond" charset="0"/>
                <a:cs typeface="Garamond" charset="0"/>
              </a:rPr>
              <a:t>s axis</a:t>
            </a:r>
            <a:endParaRPr lang="en-US" sz="3200" dirty="0">
              <a:latin typeface="Garamond" charset="0"/>
              <a:cs typeface="Garamond" charset="0"/>
            </a:endParaRPr>
          </a:p>
        </p:txBody>
      </p:sp>
    </p:spTree>
    <p:extLst>
      <p:ext uri="{BB962C8B-B14F-4D97-AF65-F5344CB8AC3E}">
        <p14:creationId xmlns:p14="http://schemas.microsoft.com/office/powerpoint/2010/main" val="4011577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Snapshot 2010-09-15 15-39-09.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90600"/>
            <a:ext cx="6781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p:cNvSpPr>
            <a:spLocks noChangeArrowheads="1"/>
          </p:cNvSpPr>
          <p:nvPr/>
        </p:nvSpPr>
        <p:spPr bwMode="auto">
          <a:xfrm>
            <a:off x="1447800" y="228600"/>
            <a:ext cx="402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latin typeface="Garamond" charset="0"/>
                <a:cs typeface="Garamond" charset="0"/>
              </a:rPr>
              <a:t>The axis angle is 23.5 degrees</a:t>
            </a:r>
          </a:p>
        </p:txBody>
      </p:sp>
      <p:sp>
        <p:nvSpPr>
          <p:cNvPr id="22532" name="TextBox 3"/>
          <p:cNvSpPr txBox="1">
            <a:spLocks noChangeArrowheads="1"/>
          </p:cNvSpPr>
          <p:nvPr/>
        </p:nvSpPr>
        <p:spPr bwMode="auto">
          <a:xfrm>
            <a:off x="1600200" y="5334000"/>
            <a:ext cx="5027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Effect: seasons! </a:t>
            </a:r>
          </a:p>
          <a:p>
            <a:pPr eaLnBrk="1" hangingPunct="1"/>
            <a:r>
              <a:rPr lang="en-US" b="1">
                <a:latin typeface="Garamond" charset="0"/>
                <a:cs typeface="Garamond" charset="0"/>
              </a:rPr>
              <a:t>  • varying lengths of days and nights</a:t>
            </a:r>
          </a:p>
          <a:p>
            <a:pPr eaLnBrk="1" hangingPunct="1"/>
            <a:r>
              <a:rPr lang="en-US" b="1">
                <a:latin typeface="Garamond" charset="0"/>
                <a:cs typeface="Garamond" charset="0"/>
              </a:rPr>
              <a:t>  • varying angle of solar radiation</a:t>
            </a:r>
          </a:p>
        </p:txBody>
      </p:sp>
      <p:cxnSp>
        <p:nvCxnSpPr>
          <p:cNvPr id="3" name="Straight Connector 2"/>
          <p:cNvCxnSpPr/>
          <p:nvPr/>
        </p:nvCxnSpPr>
        <p:spPr>
          <a:xfrm flipH="1">
            <a:off x="3657600" y="1295400"/>
            <a:ext cx="1600200" cy="3810000"/>
          </a:xfrm>
          <a:prstGeom prst="line">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24582" name="TextBox 7"/>
          <p:cNvSpPr txBox="1">
            <a:spLocks noChangeArrowheads="1"/>
          </p:cNvSpPr>
          <p:nvPr/>
        </p:nvSpPr>
        <p:spPr bwMode="auto">
          <a:xfrm>
            <a:off x="5276850" y="1371600"/>
            <a:ext cx="270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000" dirty="0"/>
              <a:t>long </a:t>
            </a:r>
            <a:r>
              <a:rPr lang="ja-JP" altLang="en-US" sz="2000" dirty="0"/>
              <a:t>‘</a:t>
            </a:r>
            <a:r>
              <a:rPr lang="en-US" altLang="ja-JP" sz="2000" dirty="0"/>
              <a:t>night</a:t>
            </a:r>
            <a:r>
              <a:rPr lang="ja-JP" altLang="en-US" sz="2000" dirty="0"/>
              <a:t>’</a:t>
            </a:r>
            <a:r>
              <a:rPr lang="en-US" altLang="ja-JP" sz="2000" dirty="0"/>
              <a:t> – 24 hours! </a:t>
            </a:r>
            <a:endParaRPr lang="en-US" sz="2000" dirty="0"/>
          </a:p>
        </p:txBody>
      </p:sp>
    </p:spTree>
    <p:extLst>
      <p:ext uri="{BB962C8B-B14F-4D97-AF65-F5344CB8AC3E}">
        <p14:creationId xmlns:p14="http://schemas.microsoft.com/office/powerpoint/2010/main" val="830458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304800" y="609600"/>
            <a:ext cx="35158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t>More </a:t>
            </a:r>
            <a:r>
              <a:rPr lang="en-US" dirty="0" smtClean="0"/>
              <a:t>insolation (incoming sunlight) at equator than poles</a:t>
            </a:r>
            <a:endParaRPr lang="en-US" dirty="0"/>
          </a:p>
          <a:p>
            <a:pPr>
              <a:spcBef>
                <a:spcPct val="50000"/>
              </a:spcBef>
            </a:pPr>
            <a:r>
              <a:rPr lang="en-US" dirty="0"/>
              <a:t>More reflection at the poles (snow/ice)</a:t>
            </a:r>
          </a:p>
        </p:txBody>
      </p:sp>
      <p:grpSp>
        <p:nvGrpSpPr>
          <p:cNvPr id="16387" name="Group 5"/>
          <p:cNvGrpSpPr>
            <a:grpSpLocks/>
          </p:cNvGrpSpPr>
          <p:nvPr/>
        </p:nvGrpSpPr>
        <p:grpSpPr bwMode="auto">
          <a:xfrm>
            <a:off x="3820650" y="1111074"/>
            <a:ext cx="4572000" cy="4206875"/>
            <a:chOff x="2736" y="144"/>
            <a:chExt cx="2880" cy="2650"/>
          </a:xfrm>
        </p:grpSpPr>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144"/>
              <a:ext cx="2880" cy="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4"/>
            <p:cNvSpPr txBox="1">
              <a:spLocks noChangeArrowheads="1"/>
            </p:cNvSpPr>
            <p:nvPr/>
          </p:nvSpPr>
          <p:spPr bwMode="auto">
            <a:xfrm>
              <a:off x="4560" y="2640"/>
              <a:ext cx="100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000"/>
                <a:t>http://www.sonoma.edu</a:t>
              </a:r>
            </a:p>
          </p:txBody>
        </p:sp>
      </p:grpSp>
    </p:spTree>
    <p:extLst>
      <p:ext uri="{BB962C8B-B14F-4D97-AF65-F5344CB8AC3E}">
        <p14:creationId xmlns:p14="http://schemas.microsoft.com/office/powerpoint/2010/main" val="471653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D4244"/>
                </a:solidFill>
              </a:rPr>
              <a:t>Energy Sources…</a:t>
            </a:r>
          </a:p>
        </p:txBody>
      </p:sp>
      <p:sp>
        <p:nvSpPr>
          <p:cNvPr id="3" name="Content Placeholder 2"/>
          <p:cNvSpPr>
            <a:spLocks noGrp="1"/>
          </p:cNvSpPr>
          <p:nvPr>
            <p:ph idx="1"/>
          </p:nvPr>
        </p:nvSpPr>
        <p:spPr>
          <a:xfrm>
            <a:off x="457200" y="1600200"/>
            <a:ext cx="7620000" cy="1971417"/>
          </a:xfrm>
        </p:spPr>
        <p:txBody>
          <a:bodyPr/>
          <a:lstStyle/>
          <a:p>
            <a:r>
              <a:rPr lang="en-US" sz="2600" dirty="0">
                <a:solidFill>
                  <a:srgbClr val="FD4244"/>
                </a:solidFill>
              </a:rPr>
              <a:t>Geothermal</a:t>
            </a:r>
            <a:r>
              <a:rPr lang="en-US" sz="2600" dirty="0"/>
              <a:t> = ~ 10% Earth’s energy from INSIDE earth due decay of radioactive atoms </a:t>
            </a:r>
          </a:p>
          <a:p>
            <a:r>
              <a:rPr lang="en-US" sz="2600" dirty="0"/>
              <a:t>Drives movement of crust (tectonics/EQ) and can be used to generate electricity (The Geysers!)</a:t>
            </a:r>
            <a:endParaRPr lang="en-US" dirty="0"/>
          </a:p>
          <a:p>
            <a:endParaRPr lang="en-US" dirty="0"/>
          </a:p>
        </p:txBody>
      </p:sp>
      <p:pic>
        <p:nvPicPr>
          <p:cNvPr id="7" name="Picture 6"/>
          <p:cNvPicPr>
            <a:picLocks noChangeAspect="1"/>
          </p:cNvPicPr>
          <p:nvPr/>
        </p:nvPicPr>
        <p:blipFill>
          <a:blip r:embed="rId2"/>
          <a:stretch>
            <a:fillRect/>
          </a:stretch>
        </p:blipFill>
        <p:spPr>
          <a:xfrm>
            <a:off x="229006" y="3787271"/>
            <a:ext cx="3920294" cy="2613529"/>
          </a:xfrm>
          <a:prstGeom prst="rect">
            <a:avLst/>
          </a:prstGeom>
        </p:spPr>
      </p:pic>
      <p:pic>
        <p:nvPicPr>
          <p:cNvPr id="8" name="Picture 7"/>
          <p:cNvPicPr>
            <a:picLocks noChangeAspect="1"/>
          </p:cNvPicPr>
          <p:nvPr/>
        </p:nvPicPr>
        <p:blipFill>
          <a:blip r:embed="rId3"/>
          <a:stretch>
            <a:fillRect/>
          </a:stretch>
        </p:blipFill>
        <p:spPr>
          <a:xfrm>
            <a:off x="4516381" y="3787271"/>
            <a:ext cx="3728474" cy="2613529"/>
          </a:xfrm>
          <a:prstGeom prst="rect">
            <a:avLst/>
          </a:prstGeom>
        </p:spPr>
      </p:pic>
    </p:spTree>
    <p:extLst>
      <p:ext uri="{BB962C8B-B14F-4D97-AF65-F5344CB8AC3E}">
        <p14:creationId xmlns:p14="http://schemas.microsoft.com/office/powerpoint/2010/main" val="509585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B01E4E2-9D07-6740-9656-37F2DDD4A971}"/>
              </a:ext>
            </a:extLst>
          </p:cNvPr>
          <p:cNvPicPr>
            <a:picLocks noChangeAspect="1"/>
          </p:cNvPicPr>
          <p:nvPr/>
        </p:nvPicPr>
        <p:blipFill>
          <a:blip r:embed="rId2"/>
          <a:stretch>
            <a:fillRect/>
          </a:stretch>
        </p:blipFill>
        <p:spPr>
          <a:xfrm>
            <a:off x="1354384" y="755904"/>
            <a:ext cx="5694116" cy="4730496"/>
          </a:xfrm>
          <a:prstGeom prst="rect">
            <a:avLst/>
          </a:prstGeom>
        </p:spPr>
      </p:pic>
    </p:spTree>
    <p:extLst>
      <p:ext uri="{BB962C8B-B14F-4D97-AF65-F5344CB8AC3E}">
        <p14:creationId xmlns:p14="http://schemas.microsoft.com/office/powerpoint/2010/main" val="3345486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olation_latitud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6" y="580497"/>
            <a:ext cx="7434695" cy="5198626"/>
          </a:xfrm>
          <a:prstGeom prst="rect">
            <a:avLst/>
          </a:prstGeom>
        </p:spPr>
      </p:pic>
    </p:spTree>
    <p:extLst>
      <p:ext uri="{BB962C8B-B14F-4D97-AF65-F5344CB8AC3E}">
        <p14:creationId xmlns:p14="http://schemas.microsoft.com/office/powerpoint/2010/main" val="1857694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length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67" y="938923"/>
            <a:ext cx="7005936" cy="4205249"/>
          </a:xfrm>
          <a:prstGeom prst="rect">
            <a:avLst/>
          </a:prstGeom>
        </p:spPr>
      </p:pic>
      <p:sp>
        <p:nvSpPr>
          <p:cNvPr id="3" name="TextBox 2"/>
          <p:cNvSpPr txBox="1"/>
          <p:nvPr/>
        </p:nvSpPr>
        <p:spPr>
          <a:xfrm>
            <a:off x="839467" y="247523"/>
            <a:ext cx="5693307" cy="369332"/>
          </a:xfrm>
          <a:prstGeom prst="rect">
            <a:avLst/>
          </a:prstGeom>
          <a:noFill/>
        </p:spPr>
        <p:txBody>
          <a:bodyPr wrap="square" rtlCol="0">
            <a:spAutoFit/>
          </a:bodyPr>
          <a:lstStyle/>
          <a:p>
            <a:r>
              <a:rPr lang="en-US" dirty="0" smtClean="0"/>
              <a:t>Changes to Length of Daylight hours </a:t>
            </a:r>
            <a:r>
              <a:rPr lang="en-US" smtClean="0"/>
              <a:t>by latitude.</a:t>
            </a:r>
            <a:endParaRPr lang="en-US"/>
          </a:p>
        </p:txBody>
      </p:sp>
    </p:spTree>
    <p:extLst>
      <p:ext uri="{BB962C8B-B14F-4D97-AF65-F5344CB8AC3E}">
        <p14:creationId xmlns:p14="http://schemas.microsoft.com/office/powerpoint/2010/main" val="1234418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153" y="304800"/>
            <a:ext cx="49799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p:cNvSpPr txBox="1">
            <a:spLocks noChangeArrowheads="1"/>
          </p:cNvSpPr>
          <p:nvPr/>
        </p:nvSpPr>
        <p:spPr bwMode="auto">
          <a:xfrm>
            <a:off x="457200" y="5791200"/>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i="1" dirty="0">
                <a:solidFill>
                  <a:srgbClr val="000000"/>
                </a:solidFill>
                <a:latin typeface="Garamond" charset="0"/>
                <a:cs typeface="Garamond" charset="0"/>
              </a:rPr>
              <a:t>Fact: 	• Earth</a:t>
            </a:r>
            <a:r>
              <a:rPr lang="ja-JP" altLang="en-US" b="1" i="1" dirty="0">
                <a:solidFill>
                  <a:srgbClr val="000000"/>
                </a:solidFill>
                <a:latin typeface="Garamond" charset="0"/>
                <a:cs typeface="Garamond" charset="0"/>
              </a:rPr>
              <a:t>’</a:t>
            </a:r>
            <a:r>
              <a:rPr lang="en-US" altLang="ja-JP" b="1" i="1" dirty="0">
                <a:solidFill>
                  <a:srgbClr val="000000"/>
                </a:solidFill>
                <a:latin typeface="Garamond" charset="0"/>
                <a:cs typeface="Garamond" charset="0"/>
              </a:rPr>
              <a:t>s orbit is an ellipse</a:t>
            </a:r>
          </a:p>
          <a:p>
            <a:pPr eaLnBrk="1" hangingPunct="1"/>
            <a:r>
              <a:rPr lang="en-US" b="1" i="1" dirty="0">
                <a:solidFill>
                  <a:srgbClr val="000000"/>
                </a:solidFill>
                <a:latin typeface="Garamond" charset="0"/>
                <a:cs typeface="Garamond" charset="0"/>
              </a:rPr>
              <a:t>	• farthest from the sun in June (1.6 million mi) </a:t>
            </a:r>
          </a:p>
        </p:txBody>
      </p:sp>
      <p:sp>
        <p:nvSpPr>
          <p:cNvPr id="5" name="TextBox 4"/>
          <p:cNvSpPr txBox="1">
            <a:spLocks noChangeArrowheads="1"/>
          </p:cNvSpPr>
          <p:nvPr/>
        </p:nvSpPr>
        <p:spPr bwMode="auto">
          <a:xfrm>
            <a:off x="381000" y="5334000"/>
            <a:ext cx="7578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i="1">
                <a:latin typeface="Garamond" charset="0"/>
                <a:cs typeface="Garamond" charset="0"/>
              </a:rPr>
              <a:t>Don</a:t>
            </a:r>
            <a:r>
              <a:rPr lang="fr-FR" b="1" i="1">
                <a:latin typeface="Garamond" charset="0"/>
                <a:cs typeface="Garamond" charset="0"/>
              </a:rPr>
              <a:t>’</a:t>
            </a:r>
            <a:r>
              <a:rPr lang="en-US" altLang="ja-JP" b="1" i="1">
                <a:latin typeface="Garamond" charset="0"/>
                <a:cs typeface="Garamond" charset="0"/>
              </a:rPr>
              <a:t>t fall for this misconception: Earth is closer to the sun in summer  </a:t>
            </a:r>
            <a:endParaRPr lang="en-US" b="1" i="1">
              <a:latin typeface="Garamond" charset="0"/>
              <a:cs typeface="Garamond" charset="0"/>
            </a:endParaRPr>
          </a:p>
        </p:txBody>
      </p:sp>
      <p:sp>
        <p:nvSpPr>
          <p:cNvPr id="23558" name="TextBox 5"/>
          <p:cNvSpPr txBox="1">
            <a:spLocks noChangeArrowheads="1"/>
          </p:cNvSpPr>
          <p:nvPr/>
        </p:nvSpPr>
        <p:spPr bwMode="auto">
          <a:xfrm>
            <a:off x="115753" y="762000"/>
            <a:ext cx="16764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r" eaLnBrk="1" hangingPunct="1"/>
            <a:r>
              <a:rPr lang="en-US" sz="2200" b="1" dirty="0">
                <a:latin typeface="Garamond" charset="0"/>
                <a:cs typeface="Garamond" charset="0"/>
              </a:rPr>
              <a:t>Northern Hemisphere tilted </a:t>
            </a:r>
            <a:r>
              <a:rPr lang="en-US" sz="2200" b="1" dirty="0">
                <a:solidFill>
                  <a:srgbClr val="000000"/>
                </a:solidFill>
                <a:latin typeface="Garamond" charset="0"/>
                <a:cs typeface="Garamond" charset="0"/>
              </a:rPr>
              <a:t>TOWARDS</a:t>
            </a:r>
            <a:r>
              <a:rPr lang="en-US" sz="2200" b="1" dirty="0">
                <a:latin typeface="Garamond" charset="0"/>
                <a:cs typeface="Garamond" charset="0"/>
              </a:rPr>
              <a:t> sun </a:t>
            </a:r>
          </a:p>
          <a:p>
            <a:pPr algn="r" eaLnBrk="1" hangingPunct="1"/>
            <a:endParaRPr lang="en-US" sz="2200" b="1" dirty="0">
              <a:latin typeface="Garamond" charset="0"/>
              <a:cs typeface="Garamond" charset="0"/>
            </a:endParaRPr>
          </a:p>
          <a:p>
            <a:pPr algn="r" eaLnBrk="1" hangingPunct="1"/>
            <a:r>
              <a:rPr lang="en-US" b="1" dirty="0">
                <a:latin typeface="Garamond" charset="0"/>
                <a:cs typeface="Garamond" charset="0"/>
              </a:rPr>
              <a:t>SUMMER</a:t>
            </a:r>
          </a:p>
        </p:txBody>
      </p:sp>
      <p:sp>
        <p:nvSpPr>
          <p:cNvPr id="23559" name="TextBox 6"/>
          <p:cNvSpPr txBox="1">
            <a:spLocks noChangeArrowheads="1"/>
          </p:cNvSpPr>
          <p:nvPr/>
        </p:nvSpPr>
        <p:spPr bwMode="auto">
          <a:xfrm>
            <a:off x="6873440" y="762000"/>
            <a:ext cx="18288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200" b="1" dirty="0">
                <a:latin typeface="Garamond" charset="0"/>
                <a:cs typeface="Garamond" charset="0"/>
              </a:rPr>
              <a:t>Northern Hemisphere tilted </a:t>
            </a:r>
            <a:r>
              <a:rPr lang="en-US" sz="2200" b="1" dirty="0">
                <a:solidFill>
                  <a:srgbClr val="000000"/>
                </a:solidFill>
                <a:latin typeface="Garamond" charset="0"/>
                <a:cs typeface="Garamond" charset="0"/>
              </a:rPr>
              <a:t>AWAY FROM </a:t>
            </a:r>
            <a:r>
              <a:rPr lang="en-US" sz="2200" b="1" dirty="0">
                <a:latin typeface="Garamond" charset="0"/>
                <a:cs typeface="Garamond" charset="0"/>
              </a:rPr>
              <a:t>the sun </a:t>
            </a:r>
          </a:p>
          <a:p>
            <a:pPr eaLnBrk="1" hangingPunct="1"/>
            <a:endParaRPr lang="en-US" sz="2200" b="1" dirty="0">
              <a:latin typeface="Garamond" charset="0"/>
              <a:cs typeface="Garamond" charset="0"/>
            </a:endParaRPr>
          </a:p>
          <a:p>
            <a:pPr eaLnBrk="1" hangingPunct="1"/>
            <a:r>
              <a:rPr lang="en-US" b="1" dirty="0">
                <a:latin typeface="Garamond" charset="0"/>
                <a:cs typeface="Garamond" charset="0"/>
              </a:rPr>
              <a:t>WINTER</a:t>
            </a:r>
          </a:p>
          <a:p>
            <a:pPr eaLnBrk="1" hangingPunct="1"/>
            <a:endParaRPr lang="en-US" sz="2200" b="1" dirty="0">
              <a:latin typeface="Garamond" charset="0"/>
              <a:cs typeface="Garamond" charset="0"/>
            </a:endParaRPr>
          </a:p>
        </p:txBody>
      </p:sp>
      <p:sp>
        <p:nvSpPr>
          <p:cNvPr id="26630" name="TextBox 1"/>
          <p:cNvSpPr txBox="1">
            <a:spLocks noChangeArrowheads="1"/>
          </p:cNvSpPr>
          <p:nvPr/>
        </p:nvSpPr>
        <p:spPr bwMode="auto">
          <a:xfrm>
            <a:off x="2133600" y="4419600"/>
            <a:ext cx="518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Like the spherical shape, the tilt  affects the angle &amp; spread of the light</a:t>
            </a:r>
          </a:p>
        </p:txBody>
      </p:sp>
      <p:sp>
        <p:nvSpPr>
          <p:cNvPr id="26631" name="TextBox 3"/>
          <p:cNvSpPr txBox="1">
            <a:spLocks noChangeArrowheads="1"/>
          </p:cNvSpPr>
          <p:nvPr/>
        </p:nvSpPr>
        <p:spPr bwMode="auto">
          <a:xfrm>
            <a:off x="7226808" y="6075363"/>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1600" dirty="0">
                <a:hlinkClick r:id="rId4"/>
              </a:rPr>
              <a:t>http://www.youtube.com/watch?v=O9hawBb3wbk</a:t>
            </a:r>
            <a:endParaRPr lang="en-US" sz="1600" dirty="0"/>
          </a:p>
        </p:txBody>
      </p:sp>
    </p:spTree>
    <p:extLst>
      <p:ext uri="{BB962C8B-B14F-4D97-AF65-F5344CB8AC3E}">
        <p14:creationId xmlns:p14="http://schemas.microsoft.com/office/powerpoint/2010/main" val="23939223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5" grpId="0"/>
      <p:bldP spid="23558" grpId="0"/>
      <p:bldP spid="235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1295400" y="2362200"/>
            <a:ext cx="6781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3200" dirty="0">
                <a:latin typeface="Garamond" charset="0"/>
                <a:cs typeface="Garamond" charset="0"/>
              </a:rPr>
              <a:t>Heating of the earth varies due to the </a:t>
            </a:r>
            <a:r>
              <a:rPr lang="en-US" sz="3200" dirty="0">
                <a:solidFill>
                  <a:srgbClr val="FF0000"/>
                </a:solidFill>
                <a:latin typeface="Garamond" charset="0"/>
                <a:cs typeface="Garamond" charset="0"/>
              </a:rPr>
              <a:t>surface color</a:t>
            </a:r>
          </a:p>
          <a:p>
            <a:endParaRPr lang="en-US" sz="3200" dirty="0">
              <a:solidFill>
                <a:srgbClr val="FFFF00"/>
              </a:solidFill>
              <a:latin typeface="Garamond" charset="0"/>
              <a:cs typeface="Garamond" charset="0"/>
            </a:endParaRPr>
          </a:p>
        </p:txBody>
      </p:sp>
    </p:spTree>
    <p:extLst>
      <p:ext uri="{BB962C8B-B14F-4D97-AF65-F5344CB8AC3E}">
        <p14:creationId xmlns:p14="http://schemas.microsoft.com/office/powerpoint/2010/main" val="3631454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200" y="158221"/>
            <a:ext cx="7620000" cy="1143000"/>
          </a:xfrm>
        </p:spPr>
        <p:txBody>
          <a:bodyPr/>
          <a:lstStyle/>
          <a:p>
            <a:endParaRPr lang="en-US" sz="4000" dirty="0"/>
          </a:p>
        </p:txBody>
      </p:sp>
      <p:sp>
        <p:nvSpPr>
          <p:cNvPr id="4" name="Content Placeholder 3"/>
          <p:cNvSpPr>
            <a:spLocks noGrp="1"/>
          </p:cNvSpPr>
          <p:nvPr>
            <p:ph idx="1"/>
          </p:nvPr>
        </p:nvSpPr>
        <p:spPr>
          <a:xfrm>
            <a:off x="372534" y="1113366"/>
            <a:ext cx="7620000" cy="4800600"/>
          </a:xfrm>
        </p:spPr>
        <p:txBody>
          <a:bodyPr/>
          <a:lstStyle/>
          <a:p>
            <a:r>
              <a:rPr lang="en-US" dirty="0"/>
              <a:t>Light colors (snow/ice) reflects more-</a:t>
            </a:r>
            <a:r>
              <a:rPr lang="en-US" dirty="0">
                <a:solidFill>
                  <a:srgbClr val="FF0000"/>
                </a:solidFill>
              </a:rPr>
              <a:t>albedo</a:t>
            </a:r>
          </a:p>
          <a:p>
            <a:r>
              <a:rPr lang="en-US" dirty="0"/>
              <a:t>Dark colors (asphalt) absorb more-cities are ‘heat islands’</a:t>
            </a:r>
          </a:p>
        </p:txBody>
      </p:sp>
      <p:pic>
        <p:nvPicPr>
          <p:cNvPr id="6" name="Picture 5"/>
          <p:cNvPicPr>
            <a:picLocks noChangeAspect="1"/>
          </p:cNvPicPr>
          <p:nvPr/>
        </p:nvPicPr>
        <p:blipFill>
          <a:blip r:embed="rId2"/>
          <a:stretch>
            <a:fillRect/>
          </a:stretch>
        </p:blipFill>
        <p:spPr>
          <a:xfrm>
            <a:off x="107951" y="3011735"/>
            <a:ext cx="4558596" cy="3607364"/>
          </a:xfrm>
          <a:prstGeom prst="rect">
            <a:avLst/>
          </a:prstGeom>
        </p:spPr>
      </p:pic>
      <p:pic>
        <p:nvPicPr>
          <p:cNvPr id="7" name="Picture 6">
            <a:extLst>
              <a:ext uri="{FF2B5EF4-FFF2-40B4-BE49-F238E27FC236}">
                <a16:creationId xmlns="" xmlns:a16="http://schemas.microsoft.com/office/drawing/2014/main" id="{8FF070D1-F95F-1A48-BF2E-311EB36B056E}"/>
              </a:ext>
            </a:extLst>
          </p:cNvPr>
          <p:cNvPicPr>
            <a:picLocks noChangeAspect="1"/>
          </p:cNvPicPr>
          <p:nvPr/>
        </p:nvPicPr>
        <p:blipFill>
          <a:blip r:embed="rId3"/>
          <a:stretch>
            <a:fillRect/>
          </a:stretch>
        </p:blipFill>
        <p:spPr>
          <a:xfrm>
            <a:off x="4543143" y="2170641"/>
            <a:ext cx="4777203" cy="2686050"/>
          </a:xfrm>
          <a:prstGeom prst="rect">
            <a:avLst/>
          </a:prstGeom>
        </p:spPr>
      </p:pic>
    </p:spTree>
    <p:extLst>
      <p:ext uri="{BB962C8B-B14F-4D97-AF65-F5344CB8AC3E}">
        <p14:creationId xmlns:p14="http://schemas.microsoft.com/office/powerpoint/2010/main" val="4262749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p:cNvSpPr txBox="1">
            <a:spLocks noChangeArrowheads="1"/>
          </p:cNvSpPr>
          <p:nvPr/>
        </p:nvSpPr>
        <p:spPr bwMode="auto">
          <a:xfrm>
            <a:off x="1066800" y="1600200"/>
            <a:ext cx="6781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3200" dirty="0">
                <a:latin typeface="Garamond" charset="0"/>
                <a:cs typeface="Garamond" charset="0"/>
              </a:rPr>
              <a:t>The result is an </a:t>
            </a:r>
            <a:r>
              <a:rPr lang="en-US" sz="3200" dirty="0">
                <a:solidFill>
                  <a:srgbClr val="FF0000"/>
                </a:solidFill>
                <a:latin typeface="Garamond" charset="0"/>
                <a:cs typeface="Garamond" charset="0"/>
              </a:rPr>
              <a:t>energy imbalance</a:t>
            </a:r>
            <a:r>
              <a:rPr lang="en-US" sz="3200" dirty="0">
                <a:latin typeface="Garamond" charset="0"/>
                <a:cs typeface="Garamond" charset="0"/>
              </a:rPr>
              <a:t>, which creates</a:t>
            </a:r>
            <a:r>
              <a:rPr lang="en-US" sz="3200" dirty="0">
                <a:solidFill>
                  <a:srgbClr val="FFFF00"/>
                </a:solidFill>
                <a:latin typeface="Garamond" charset="0"/>
                <a:cs typeface="Garamond" charset="0"/>
              </a:rPr>
              <a:t> </a:t>
            </a:r>
            <a:r>
              <a:rPr lang="en-US" sz="3200" dirty="0">
                <a:solidFill>
                  <a:srgbClr val="FF0000"/>
                </a:solidFill>
                <a:latin typeface="Garamond" charset="0"/>
                <a:cs typeface="Garamond" charset="0"/>
              </a:rPr>
              <a:t>temperature, density, water vapor, and pressure</a:t>
            </a:r>
            <a:r>
              <a:rPr lang="en-US" sz="3200" dirty="0">
                <a:solidFill>
                  <a:srgbClr val="FF6600"/>
                </a:solidFill>
                <a:latin typeface="Garamond" charset="0"/>
                <a:cs typeface="Garamond" charset="0"/>
              </a:rPr>
              <a:t> </a:t>
            </a:r>
            <a:r>
              <a:rPr lang="en-US" sz="3200" dirty="0">
                <a:latin typeface="Garamond" charset="0"/>
                <a:cs typeface="Garamond" charset="0"/>
              </a:rPr>
              <a:t>imbalances</a:t>
            </a:r>
          </a:p>
        </p:txBody>
      </p:sp>
    </p:spTree>
    <p:extLst>
      <p:ext uri="{BB962C8B-B14F-4D97-AF65-F5344CB8AC3E}">
        <p14:creationId xmlns:p14="http://schemas.microsoft.com/office/powerpoint/2010/main" val="2479694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2"/>
          <p:cNvSpPr txBox="1">
            <a:spLocks noChangeArrowheads="1"/>
          </p:cNvSpPr>
          <p:nvPr/>
        </p:nvSpPr>
        <p:spPr bwMode="auto">
          <a:xfrm>
            <a:off x="762000" y="609600"/>
            <a:ext cx="7648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Differences in surface temp create differences in air temp</a:t>
            </a:r>
          </a:p>
        </p:txBody>
      </p:sp>
      <p:sp>
        <p:nvSpPr>
          <p:cNvPr id="15364" name="TextBox 3"/>
          <p:cNvSpPr txBox="1">
            <a:spLocks noChangeArrowheads="1"/>
          </p:cNvSpPr>
          <p:nvPr/>
        </p:nvSpPr>
        <p:spPr bwMode="auto">
          <a:xfrm>
            <a:off x="3352800" y="5715000"/>
            <a:ext cx="2855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Circulation happens</a:t>
            </a:r>
          </a:p>
        </p:txBody>
      </p:sp>
      <p:pic>
        <p:nvPicPr>
          <p:cNvPr id="296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60610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534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Snapshot 2010-10-11#D990CC.tiff                                000747CDMel4                           C006D9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068" y="1066800"/>
            <a:ext cx="63103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3"/>
          <p:cNvSpPr>
            <a:spLocks noChangeArrowheads="1"/>
          </p:cNvSpPr>
          <p:nvPr/>
        </p:nvSpPr>
        <p:spPr bwMode="auto">
          <a:xfrm>
            <a:off x="5638800" y="2133600"/>
            <a:ext cx="1562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a:t>Onshore winds</a:t>
            </a:r>
            <a:endParaRPr lang="en-US"/>
          </a:p>
        </p:txBody>
      </p:sp>
      <p:sp>
        <p:nvSpPr>
          <p:cNvPr id="30723" name="Rectangle 4"/>
          <p:cNvSpPr>
            <a:spLocks noChangeArrowheads="1"/>
          </p:cNvSpPr>
          <p:nvPr/>
        </p:nvSpPr>
        <p:spPr bwMode="auto">
          <a:xfrm>
            <a:off x="6248400" y="4648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a:solidFill>
                  <a:srgbClr val="FFFFFF"/>
                </a:solidFill>
              </a:rPr>
              <a:t>Offshore winds</a:t>
            </a:r>
            <a:endParaRPr lang="en-US">
              <a:solidFill>
                <a:srgbClr val="FFFFFF"/>
              </a:solidFill>
            </a:endParaRPr>
          </a:p>
        </p:txBody>
      </p:sp>
      <p:sp>
        <p:nvSpPr>
          <p:cNvPr id="16389" name="Rectangle 5"/>
          <p:cNvSpPr>
            <a:spLocks noChangeArrowheads="1"/>
          </p:cNvSpPr>
          <p:nvPr/>
        </p:nvSpPr>
        <p:spPr bwMode="auto">
          <a:xfrm>
            <a:off x="-152400" y="1143000"/>
            <a:ext cx="2187468"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r>
              <a:rPr lang="en-US" b="1" dirty="0">
                <a:latin typeface="Garamond" charset="0"/>
                <a:cs typeface="Garamond" charset="0"/>
              </a:rPr>
              <a:t>Warmed air:  </a:t>
            </a:r>
          </a:p>
          <a:p>
            <a:pPr algn="r" eaLnBrk="0" hangingPunct="0"/>
            <a:r>
              <a:rPr lang="en-US" b="1" dirty="0">
                <a:latin typeface="Garamond" charset="0"/>
                <a:cs typeface="Garamond" charset="0"/>
              </a:rPr>
              <a:t>  greater energy</a:t>
            </a:r>
          </a:p>
          <a:p>
            <a:pPr algn="r" eaLnBrk="0" hangingPunct="0"/>
            <a:r>
              <a:rPr lang="en-US" b="1" dirty="0">
                <a:latin typeface="Garamond" charset="0"/>
                <a:cs typeface="Garamond" charset="0"/>
              </a:rPr>
              <a:t>  less dense</a:t>
            </a:r>
          </a:p>
          <a:p>
            <a:pPr algn="r" eaLnBrk="0" hangingPunct="0"/>
            <a:r>
              <a:rPr lang="en-US" b="1" dirty="0">
                <a:latin typeface="Garamond" charset="0"/>
                <a:cs typeface="Garamond" charset="0"/>
              </a:rPr>
              <a:t>lower pressure </a:t>
            </a:r>
          </a:p>
          <a:p>
            <a:pPr algn="r" eaLnBrk="0" hangingPunct="0"/>
            <a:endParaRPr lang="en-US" b="1" dirty="0">
              <a:latin typeface="Garamond" charset="0"/>
              <a:cs typeface="Garamond" charset="0"/>
            </a:endParaRPr>
          </a:p>
          <a:p>
            <a:pPr algn="r" eaLnBrk="0" hangingPunct="0"/>
            <a:r>
              <a:rPr lang="en-US" b="1" dirty="0">
                <a:latin typeface="Garamond" charset="0"/>
                <a:cs typeface="Garamond" charset="0"/>
              </a:rPr>
              <a:t> Air rises</a:t>
            </a:r>
          </a:p>
        </p:txBody>
      </p:sp>
      <p:sp>
        <p:nvSpPr>
          <p:cNvPr id="16390" name="Rectangle 6"/>
          <p:cNvSpPr>
            <a:spLocks noChangeArrowheads="1"/>
          </p:cNvSpPr>
          <p:nvPr/>
        </p:nvSpPr>
        <p:spPr bwMode="auto">
          <a:xfrm>
            <a:off x="-838200" y="3657600"/>
            <a:ext cx="2873268"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r>
              <a:rPr lang="en-US" b="1" dirty="0">
                <a:solidFill>
                  <a:srgbClr val="000000"/>
                </a:solidFill>
                <a:latin typeface="Garamond" charset="0"/>
                <a:cs typeface="Garamond" charset="0"/>
              </a:rPr>
              <a:t>	Cooling air :</a:t>
            </a:r>
          </a:p>
          <a:p>
            <a:pPr algn="r" eaLnBrk="0" hangingPunct="0"/>
            <a:r>
              <a:rPr lang="en-US" b="1" dirty="0">
                <a:solidFill>
                  <a:srgbClr val="000000"/>
                </a:solidFill>
                <a:latin typeface="Garamond" charset="0"/>
                <a:cs typeface="Garamond" charset="0"/>
              </a:rPr>
              <a:t>   	  losing energy</a:t>
            </a:r>
          </a:p>
          <a:p>
            <a:pPr algn="r" eaLnBrk="0" hangingPunct="0"/>
            <a:r>
              <a:rPr lang="en-US" b="1" dirty="0">
                <a:solidFill>
                  <a:srgbClr val="000000"/>
                </a:solidFill>
                <a:latin typeface="Garamond" charset="0"/>
                <a:cs typeface="Garamond" charset="0"/>
              </a:rPr>
              <a:t>	  more dense</a:t>
            </a:r>
          </a:p>
          <a:p>
            <a:pPr algn="r" eaLnBrk="0" hangingPunct="0"/>
            <a:r>
              <a:rPr lang="en-US" b="1" dirty="0">
                <a:solidFill>
                  <a:srgbClr val="000000"/>
                </a:solidFill>
                <a:latin typeface="Garamond" charset="0"/>
                <a:cs typeface="Garamond" charset="0"/>
              </a:rPr>
              <a:t>higher pressure</a:t>
            </a:r>
          </a:p>
          <a:p>
            <a:pPr algn="r" eaLnBrk="0" hangingPunct="0"/>
            <a:endParaRPr lang="en-US" b="1" dirty="0">
              <a:solidFill>
                <a:srgbClr val="000000"/>
              </a:solidFill>
              <a:latin typeface="Garamond" charset="0"/>
              <a:cs typeface="Garamond" charset="0"/>
            </a:endParaRPr>
          </a:p>
          <a:p>
            <a:pPr algn="r" eaLnBrk="0" hangingPunct="0"/>
            <a:r>
              <a:rPr lang="en-US" b="1" dirty="0">
                <a:solidFill>
                  <a:srgbClr val="000000"/>
                </a:solidFill>
                <a:latin typeface="Garamond" charset="0"/>
                <a:cs typeface="Garamond" charset="0"/>
              </a:rPr>
              <a:t>             Air sinks</a:t>
            </a:r>
          </a:p>
        </p:txBody>
      </p:sp>
      <p:sp>
        <p:nvSpPr>
          <p:cNvPr id="30726" name="TextBox 1"/>
          <p:cNvSpPr txBox="1">
            <a:spLocks noChangeArrowheads="1"/>
          </p:cNvSpPr>
          <p:nvPr/>
        </p:nvSpPr>
        <p:spPr bwMode="auto">
          <a:xfrm>
            <a:off x="2667000" y="1447800"/>
            <a:ext cx="144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i="1">
                <a:solidFill>
                  <a:schemeClr val="bg1"/>
                </a:solidFill>
              </a:rPr>
              <a:t>A summer day</a:t>
            </a:r>
          </a:p>
        </p:txBody>
      </p:sp>
      <p:sp>
        <p:nvSpPr>
          <p:cNvPr id="30727" name="TextBox 2"/>
          <p:cNvSpPr txBox="1">
            <a:spLocks noChangeArrowheads="1"/>
          </p:cNvSpPr>
          <p:nvPr/>
        </p:nvSpPr>
        <p:spPr bwMode="auto">
          <a:xfrm>
            <a:off x="2743200" y="4114800"/>
            <a:ext cx="144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i="1">
                <a:solidFill>
                  <a:srgbClr val="FFFFFF"/>
                </a:solidFill>
              </a:rPr>
              <a:t>A summer night</a:t>
            </a:r>
          </a:p>
        </p:txBody>
      </p:sp>
      <p:sp>
        <p:nvSpPr>
          <p:cNvPr id="30728" name="TextBox 1"/>
          <p:cNvSpPr txBox="1">
            <a:spLocks noChangeArrowheads="1"/>
          </p:cNvSpPr>
          <p:nvPr/>
        </p:nvSpPr>
        <p:spPr bwMode="auto">
          <a:xfrm>
            <a:off x="2895600" y="381000"/>
            <a:ext cx="3935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Effect: Localized Circulation</a:t>
            </a:r>
          </a:p>
        </p:txBody>
      </p:sp>
    </p:spTree>
    <p:extLst>
      <p:ext uri="{BB962C8B-B14F-4D97-AF65-F5344CB8AC3E}">
        <p14:creationId xmlns:p14="http://schemas.microsoft.com/office/powerpoint/2010/main" val="333428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1430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7"/>
          <p:cNvSpPr>
            <a:spLocks noChangeArrowheads="1"/>
          </p:cNvSpPr>
          <p:nvPr/>
        </p:nvSpPr>
        <p:spPr bwMode="auto">
          <a:xfrm>
            <a:off x="609600" y="373380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0" hangingPunct="0"/>
            <a:r>
              <a:rPr lang="en-US">
                <a:latin typeface="Garamond" charset="0"/>
                <a:cs typeface="Garamond" charset="0"/>
              </a:rPr>
              <a:t>Heated air is less dense, rises </a:t>
            </a:r>
          </a:p>
          <a:p>
            <a:pPr eaLnBrk="0" hangingPunct="0"/>
            <a:endParaRPr lang="en-US">
              <a:latin typeface="Garamond" charset="0"/>
              <a:cs typeface="Garamond" charset="0"/>
            </a:endParaRPr>
          </a:p>
        </p:txBody>
      </p:sp>
      <p:sp>
        <p:nvSpPr>
          <p:cNvPr id="6" name="TextBox 5"/>
          <p:cNvSpPr txBox="1">
            <a:spLocks noChangeArrowheads="1"/>
          </p:cNvSpPr>
          <p:nvPr/>
        </p:nvSpPr>
        <p:spPr bwMode="auto">
          <a:xfrm>
            <a:off x="304800" y="990600"/>
            <a:ext cx="2573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r" eaLnBrk="1" hangingPunct="1"/>
            <a:r>
              <a:rPr lang="en-US">
                <a:latin typeface="Garamond" charset="0"/>
                <a:cs typeface="Garamond" charset="0"/>
              </a:rPr>
              <a:t>At altitude it cools and sinks</a:t>
            </a:r>
            <a:endParaRPr lang="en-US" b="1">
              <a:latin typeface="Garamond" charset="0"/>
              <a:cs typeface="Garamond" charset="0"/>
            </a:endParaRPr>
          </a:p>
          <a:p>
            <a:pPr algn="r" eaLnBrk="1" hangingPunct="1"/>
            <a:endParaRPr lang="en-US">
              <a:latin typeface="Garamond" charset="0"/>
              <a:cs typeface="Garamond" charset="0"/>
            </a:endParaRPr>
          </a:p>
        </p:txBody>
      </p:sp>
      <p:sp>
        <p:nvSpPr>
          <p:cNvPr id="7" name="TextBox 6"/>
          <p:cNvSpPr txBox="1">
            <a:spLocks noChangeArrowheads="1"/>
          </p:cNvSpPr>
          <p:nvPr/>
        </p:nvSpPr>
        <p:spPr bwMode="auto">
          <a:xfrm>
            <a:off x="609600" y="4876800"/>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r"/>
            <a:r>
              <a:rPr lang="en-US" b="1">
                <a:latin typeface="Garamond" charset="0"/>
                <a:cs typeface="Garamond" charset="0"/>
              </a:rPr>
              <a:t>Creates vertical air flow</a:t>
            </a:r>
          </a:p>
          <a:p>
            <a:pPr eaLnBrk="1" hangingPunct="1"/>
            <a:r>
              <a:rPr lang="en-US" b="1">
                <a:latin typeface="Garamond" charset="0"/>
                <a:cs typeface="Garamond" charset="0"/>
              </a:rPr>
              <a:t> </a:t>
            </a:r>
          </a:p>
        </p:txBody>
      </p:sp>
      <p:sp>
        <p:nvSpPr>
          <p:cNvPr id="32773" name="TextBox 1"/>
          <p:cNvSpPr txBox="1">
            <a:spLocks noChangeArrowheads="1"/>
          </p:cNvSpPr>
          <p:nvPr/>
        </p:nvSpPr>
        <p:spPr bwMode="auto">
          <a:xfrm>
            <a:off x="2819400" y="304800"/>
            <a:ext cx="353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Effect: Global Circulation</a:t>
            </a:r>
          </a:p>
        </p:txBody>
      </p:sp>
      <p:sp>
        <p:nvSpPr>
          <p:cNvPr id="3" name="TextBox 2"/>
          <p:cNvSpPr txBox="1">
            <a:spLocks noChangeArrowheads="1"/>
          </p:cNvSpPr>
          <p:nvPr/>
        </p:nvSpPr>
        <p:spPr bwMode="auto">
          <a:xfrm>
            <a:off x="457200" y="2209800"/>
            <a:ext cx="241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r" eaLnBrk="1" hangingPunct="1"/>
            <a:r>
              <a:rPr lang="en-US" b="1">
                <a:latin typeface="Garamond" charset="0"/>
                <a:cs typeface="Garamond" charset="0"/>
              </a:rPr>
              <a:t>Cooler air holds less water vapor, clouds form </a:t>
            </a:r>
            <a:endParaRPr lang="en-US"/>
          </a:p>
        </p:txBody>
      </p:sp>
    </p:spTree>
    <p:extLst>
      <p:ext uri="{BB962C8B-B14F-4D97-AF65-F5344CB8AC3E}">
        <p14:creationId xmlns:p14="http://schemas.microsoft.com/office/powerpoint/2010/main" val="2571675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6" grpId="0"/>
      <p:bldP spid="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867" y="210981"/>
            <a:ext cx="7620000" cy="4800600"/>
          </a:xfrm>
        </p:spPr>
        <p:txBody>
          <a:bodyPr/>
          <a:lstStyle/>
          <a:p>
            <a:r>
              <a:rPr lang="en-US" sz="3600" dirty="0">
                <a:solidFill>
                  <a:srgbClr val="FD4244"/>
                </a:solidFill>
              </a:rPr>
              <a:t>Solar</a:t>
            </a:r>
            <a:r>
              <a:rPr lang="en-US" sz="3600" dirty="0"/>
              <a:t> </a:t>
            </a:r>
            <a:r>
              <a:rPr lang="en-US" sz="3600" dirty="0">
                <a:solidFill>
                  <a:srgbClr val="FF0000"/>
                </a:solidFill>
              </a:rPr>
              <a:t>Energy</a:t>
            </a:r>
            <a:r>
              <a:rPr lang="en-US" sz="3600" dirty="0"/>
              <a:t>= Sunlight is ~90% of our available energy resources</a:t>
            </a:r>
          </a:p>
          <a:p>
            <a:endParaRPr lang="en-US" dirty="0"/>
          </a:p>
        </p:txBody>
      </p:sp>
      <p:pic>
        <p:nvPicPr>
          <p:cNvPr id="4" name="Picture 11" descr="Snapshot 2010-09-13#D5A71D.tiff                                000747CDMel4                           C006D9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3" y="4183984"/>
            <a:ext cx="3285314" cy="235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010626" y="1448776"/>
            <a:ext cx="5204017" cy="3954348"/>
          </a:xfrm>
          <a:prstGeom prst="rect">
            <a:avLst/>
          </a:prstGeom>
        </p:spPr>
      </p:pic>
      <p:sp>
        <p:nvSpPr>
          <p:cNvPr id="5" name="TextBox 4"/>
          <p:cNvSpPr txBox="1"/>
          <p:nvPr/>
        </p:nvSpPr>
        <p:spPr>
          <a:xfrm>
            <a:off x="452926" y="2504313"/>
            <a:ext cx="2291273" cy="923330"/>
          </a:xfrm>
          <a:prstGeom prst="rect">
            <a:avLst/>
          </a:prstGeom>
          <a:noFill/>
        </p:spPr>
        <p:txBody>
          <a:bodyPr wrap="square" rtlCol="0">
            <a:spAutoFit/>
          </a:bodyPr>
          <a:lstStyle/>
          <a:p>
            <a:r>
              <a:rPr lang="en-US" dirty="0"/>
              <a:t>Most solar energy is blocked by atmosphere</a:t>
            </a:r>
          </a:p>
        </p:txBody>
      </p:sp>
    </p:spTree>
    <p:extLst>
      <p:ext uri="{BB962C8B-B14F-4D97-AF65-F5344CB8AC3E}">
        <p14:creationId xmlns:p14="http://schemas.microsoft.com/office/powerpoint/2010/main" val="1226179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895600"/>
            <a:ext cx="5051425"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3"/>
          <p:cNvSpPr txBox="1">
            <a:spLocks noChangeArrowheads="1"/>
          </p:cNvSpPr>
          <p:nvPr/>
        </p:nvSpPr>
        <p:spPr bwMode="auto">
          <a:xfrm>
            <a:off x="838200" y="3200400"/>
            <a:ext cx="281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Effect: Global regions of high and low pressure</a:t>
            </a:r>
          </a:p>
        </p:txBody>
      </p:sp>
      <p:sp>
        <p:nvSpPr>
          <p:cNvPr id="33795" name="TextBox 3"/>
          <p:cNvSpPr txBox="1">
            <a:spLocks noChangeArrowheads="1"/>
          </p:cNvSpPr>
          <p:nvPr/>
        </p:nvSpPr>
        <p:spPr bwMode="auto">
          <a:xfrm>
            <a:off x="5715000" y="685800"/>
            <a:ext cx="2819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Effect: variations in  pressure</a:t>
            </a:r>
          </a:p>
          <a:p>
            <a:pPr eaLnBrk="1" hangingPunct="1"/>
            <a:r>
              <a:rPr lang="en-US" b="1">
                <a:latin typeface="Garamond" charset="0"/>
                <a:cs typeface="Garamond" charset="0"/>
              </a:rPr>
              <a:t>  </a:t>
            </a:r>
            <a:r>
              <a:rPr lang="en-US" sz="2000" b="1">
                <a:latin typeface="Garamond" charset="0"/>
                <a:cs typeface="Garamond" charset="0"/>
              </a:rPr>
              <a:t>rising = low</a:t>
            </a:r>
          </a:p>
          <a:p>
            <a:pPr eaLnBrk="1" hangingPunct="1"/>
            <a:r>
              <a:rPr lang="en-US" sz="2000" b="1">
                <a:latin typeface="Garamond" charset="0"/>
                <a:cs typeface="Garamond" charset="0"/>
              </a:rPr>
              <a:t>  sinking = high</a:t>
            </a:r>
          </a:p>
        </p:txBody>
      </p:sp>
      <p:pic>
        <p:nvPicPr>
          <p:cNvPr id="3379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49704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7563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57200"/>
            <a:ext cx="42719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4"/>
          <p:cNvSpPr>
            <a:spLocks noChangeArrowheads="1"/>
          </p:cNvSpPr>
          <p:nvPr/>
        </p:nvSpPr>
        <p:spPr bwMode="auto">
          <a:xfrm>
            <a:off x="2133600" y="2209800"/>
            <a:ext cx="657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000" b="1">
                <a:latin typeface="Garamond" charset="0"/>
                <a:cs typeface="Garamond" charset="0"/>
              </a:rPr>
              <a:t>here</a:t>
            </a:r>
          </a:p>
        </p:txBody>
      </p:sp>
      <p:sp>
        <p:nvSpPr>
          <p:cNvPr id="34819" name="TextBox 6"/>
          <p:cNvSpPr txBox="1">
            <a:spLocks noChangeArrowheads="1"/>
          </p:cNvSpPr>
          <p:nvPr/>
        </p:nvSpPr>
        <p:spPr bwMode="auto">
          <a:xfrm>
            <a:off x="838200" y="1143000"/>
            <a:ext cx="2822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Effect: Planet-wide bands of clouds</a:t>
            </a:r>
          </a:p>
        </p:txBody>
      </p:sp>
      <p:cxnSp>
        <p:nvCxnSpPr>
          <p:cNvPr id="34820" name="Straight Arrow Connector 3"/>
          <p:cNvCxnSpPr>
            <a:cxnSpLocks noChangeShapeType="1"/>
            <a:stCxn id="34818" idx="3"/>
          </p:cNvCxnSpPr>
          <p:nvPr/>
        </p:nvCxnSpPr>
        <p:spPr bwMode="auto">
          <a:xfrm flipV="1">
            <a:off x="2790825" y="2286000"/>
            <a:ext cx="1400175" cy="12382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4821" name="Straight Arrow Connector 5"/>
          <p:cNvCxnSpPr>
            <a:cxnSpLocks noChangeShapeType="1"/>
          </p:cNvCxnSpPr>
          <p:nvPr/>
        </p:nvCxnSpPr>
        <p:spPr bwMode="auto">
          <a:xfrm rot="16200000" flipH="1">
            <a:off x="2209800" y="3124200"/>
            <a:ext cx="1066800" cy="304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3482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00"/>
            <a:ext cx="5486400"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734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2"/>
          <p:cNvSpPr txBox="1">
            <a:spLocks noChangeArrowheads="1"/>
          </p:cNvSpPr>
          <p:nvPr/>
        </p:nvSpPr>
        <p:spPr bwMode="auto">
          <a:xfrm>
            <a:off x="533400" y="2362200"/>
            <a:ext cx="320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The surface winds created by the  convection cells do not flow N-S as expected </a:t>
            </a:r>
          </a:p>
          <a:p>
            <a:pPr eaLnBrk="1" hangingPunct="1"/>
            <a:endParaRPr lang="en-US" b="1">
              <a:latin typeface="Garamond" charset="0"/>
              <a:cs typeface="Garamond" charset="0"/>
            </a:endParaRPr>
          </a:p>
        </p:txBody>
      </p:sp>
      <p:sp>
        <p:nvSpPr>
          <p:cNvPr id="36866" name="TextBox 1"/>
          <p:cNvSpPr txBox="1">
            <a:spLocks noChangeArrowheads="1"/>
          </p:cNvSpPr>
          <p:nvPr/>
        </p:nvSpPr>
        <p:spPr bwMode="auto">
          <a:xfrm>
            <a:off x="533400" y="609600"/>
            <a:ext cx="769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Global convection creates not one big 0 – 90 degree cell, but a set of three N and S of the equator</a:t>
            </a:r>
          </a:p>
        </p:txBody>
      </p:sp>
      <p:sp>
        <p:nvSpPr>
          <p:cNvPr id="36867" name="TextBox 3"/>
          <p:cNvSpPr txBox="1">
            <a:spLocks noChangeArrowheads="1"/>
          </p:cNvSpPr>
          <p:nvPr/>
        </p:nvSpPr>
        <p:spPr bwMode="auto">
          <a:xfrm>
            <a:off x="609600" y="5334000"/>
            <a:ext cx="1201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800" b="1">
                <a:latin typeface="Garamond" charset="0"/>
                <a:cs typeface="Garamond" charset="0"/>
              </a:rPr>
              <a:t>WHY? </a:t>
            </a:r>
          </a:p>
        </p:txBody>
      </p:sp>
      <p:sp>
        <p:nvSpPr>
          <p:cNvPr id="36868" name="TextBox 1"/>
          <p:cNvSpPr txBox="1">
            <a:spLocks noChangeArrowheads="1"/>
          </p:cNvSpPr>
          <p:nvPr/>
        </p:nvSpPr>
        <p:spPr bwMode="auto">
          <a:xfrm>
            <a:off x="6084888" y="42703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endParaRPr lang="en-US"/>
          </a:p>
        </p:txBody>
      </p:sp>
      <p:pic>
        <p:nvPicPr>
          <p:cNvPr id="368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676400"/>
            <a:ext cx="48402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623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59944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3"/>
          <p:cNvSpPr>
            <a:spLocks noChangeArrowheads="1"/>
          </p:cNvSpPr>
          <p:nvPr/>
        </p:nvSpPr>
        <p:spPr bwMode="auto">
          <a:xfrm>
            <a:off x="3962400" y="685800"/>
            <a:ext cx="4814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latin typeface="Garamond" charset="0"/>
                <a:cs typeface="Garamond" charset="0"/>
              </a:rPr>
              <a:t>Effect: A set of convection cells are </a:t>
            </a:r>
          </a:p>
          <a:p>
            <a:pPr eaLnBrk="0" hangingPunct="0"/>
            <a:r>
              <a:rPr lang="en-US" b="1">
                <a:latin typeface="Garamond" charset="0"/>
                <a:cs typeface="Garamond" charset="0"/>
              </a:rPr>
              <a:t>created every 30 degrees of latitude</a:t>
            </a:r>
          </a:p>
        </p:txBody>
      </p:sp>
    </p:spTree>
    <p:extLst>
      <p:ext uri="{BB962C8B-B14F-4D97-AF65-F5344CB8AC3E}">
        <p14:creationId xmlns:p14="http://schemas.microsoft.com/office/powerpoint/2010/main" val="3163015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ChangeArrowheads="1"/>
          </p:cNvSpPr>
          <p:nvPr/>
        </p:nvSpPr>
        <p:spPr bwMode="auto">
          <a:xfrm>
            <a:off x="914400" y="533400"/>
            <a:ext cx="74676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buFont typeface="Courier New"/>
              <a:buChar char="o"/>
              <a:defRPr/>
            </a:pPr>
            <a:r>
              <a:rPr lang="en-US" b="1" dirty="0">
                <a:latin typeface="Garamond" charset="0"/>
                <a:cs typeface="Garamond" charset="0"/>
              </a:rPr>
              <a:t>As the spherical Earth </a:t>
            </a:r>
            <a:r>
              <a:rPr lang="en-US" b="1" dirty="0">
                <a:solidFill>
                  <a:srgbClr val="000000"/>
                </a:solidFill>
                <a:latin typeface="Garamond" charset="0"/>
                <a:cs typeface="Garamond" charset="0"/>
              </a:rPr>
              <a:t>rotates on it’s axis, different latitudes rotate at different speeds. </a:t>
            </a:r>
          </a:p>
          <a:p>
            <a:pPr marL="171450" indent="-171450" eaLnBrk="0" hangingPunct="0">
              <a:buFont typeface="Courier New"/>
              <a:buChar char="o"/>
              <a:defRPr/>
            </a:pPr>
            <a:endParaRPr lang="en-US" sz="1000" b="1" dirty="0">
              <a:solidFill>
                <a:srgbClr val="000000"/>
              </a:solidFill>
              <a:latin typeface="Garamond" charset="0"/>
              <a:cs typeface="Garamond" charset="0"/>
            </a:endParaRPr>
          </a:p>
          <a:p>
            <a:pPr marL="342900" indent="-342900" eaLnBrk="0" hangingPunct="0">
              <a:buFont typeface="Courier New"/>
              <a:buChar char="o"/>
              <a:defRPr/>
            </a:pPr>
            <a:r>
              <a:rPr lang="en-US" b="1" dirty="0">
                <a:solidFill>
                  <a:srgbClr val="000000"/>
                </a:solidFill>
                <a:latin typeface="Garamond" charset="0"/>
                <a:cs typeface="Garamond" charset="0"/>
              </a:rPr>
              <a:t>N-S bound objects not tied to the surface </a:t>
            </a:r>
            <a:r>
              <a:rPr lang="mr-IN" b="1" dirty="0">
                <a:solidFill>
                  <a:srgbClr val="000000"/>
                </a:solidFill>
                <a:latin typeface="Garamond" charset="0"/>
                <a:cs typeface="Garamond" charset="0"/>
              </a:rPr>
              <a:t>–</a:t>
            </a:r>
            <a:r>
              <a:rPr lang="en-US" b="1" dirty="0">
                <a:solidFill>
                  <a:srgbClr val="000000"/>
                </a:solidFill>
                <a:latin typeface="Garamond" charset="0"/>
                <a:cs typeface="Garamond" charset="0"/>
              </a:rPr>
              <a:t> like air, or a plane </a:t>
            </a:r>
            <a:r>
              <a:rPr lang="mr-IN" b="1" dirty="0">
                <a:solidFill>
                  <a:srgbClr val="000000"/>
                </a:solidFill>
                <a:latin typeface="Garamond" charset="0"/>
                <a:cs typeface="Garamond" charset="0"/>
              </a:rPr>
              <a:t>–</a:t>
            </a:r>
            <a:r>
              <a:rPr lang="en-US" b="1" dirty="0">
                <a:solidFill>
                  <a:srgbClr val="000000"/>
                </a:solidFill>
                <a:latin typeface="Garamond" charset="0"/>
                <a:cs typeface="Garamond" charset="0"/>
              </a:rPr>
              <a:t> have a constant speed, and so although moving straight, appear to be on a curved path.  </a:t>
            </a:r>
            <a:endParaRPr lang="en-US" b="1" dirty="0">
              <a:latin typeface="Garamond" charset="0"/>
              <a:cs typeface="Garamond" charset="0"/>
            </a:endParaRPr>
          </a:p>
        </p:txBody>
      </p:sp>
      <p:pic>
        <p:nvPicPr>
          <p:cNvPr id="37890" name="Picture 4" descr="Snapshot 2010-10-18#DAA31F.tiff                                000747CDMel4                           C006D9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19400"/>
            <a:ext cx="714375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
          <p:cNvSpPr>
            <a:spLocks noChangeArrowheads="1"/>
          </p:cNvSpPr>
          <p:nvPr/>
        </p:nvSpPr>
        <p:spPr bwMode="auto">
          <a:xfrm>
            <a:off x="3886200" y="2743200"/>
            <a:ext cx="188277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b="1" dirty="0">
                <a:solidFill>
                  <a:srgbClr val="FF0000"/>
                </a:solidFill>
                <a:latin typeface="Garamond" charset="0"/>
                <a:cs typeface="Garamond" charset="0"/>
              </a:rPr>
              <a:t>CORIOLIS EFFECT</a:t>
            </a:r>
            <a:endParaRPr lang="en-US" dirty="0">
              <a:solidFill>
                <a:srgbClr val="FF0000"/>
              </a:solidFill>
            </a:endParaRPr>
          </a:p>
        </p:txBody>
      </p:sp>
    </p:spTree>
    <p:extLst>
      <p:ext uri="{BB962C8B-B14F-4D97-AF65-F5344CB8AC3E}">
        <p14:creationId xmlns:p14="http://schemas.microsoft.com/office/powerpoint/2010/main" val="3199453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762000"/>
            <a:ext cx="46180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4"/>
          <p:cNvSpPr>
            <a:spLocks noChangeArrowheads="1"/>
          </p:cNvSpPr>
          <p:nvPr/>
        </p:nvSpPr>
        <p:spPr bwMode="auto">
          <a:xfrm>
            <a:off x="457200" y="914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39939" name="Rectangle 5"/>
          <p:cNvSpPr>
            <a:spLocks noChangeArrowheads="1"/>
          </p:cNvSpPr>
          <p:nvPr/>
        </p:nvSpPr>
        <p:spPr bwMode="auto">
          <a:xfrm>
            <a:off x="838200" y="1295400"/>
            <a:ext cx="3581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Garamond" charset="0"/>
                <a:cs typeface="Garamond" charset="0"/>
              </a:rPr>
              <a:t>Effect: Winds appear deflected…</a:t>
            </a:r>
          </a:p>
          <a:p>
            <a:pPr eaLnBrk="0" hangingPunct="0"/>
            <a:endParaRPr lang="en-US" b="1">
              <a:latin typeface="Garamond" charset="0"/>
              <a:cs typeface="Garamond" charset="0"/>
            </a:endParaRPr>
          </a:p>
          <a:p>
            <a:pPr eaLnBrk="0" hangingPunct="0"/>
            <a:r>
              <a:rPr lang="en-US" b="1">
                <a:latin typeface="Garamond" charset="0"/>
                <a:cs typeface="Garamond" charset="0"/>
              </a:rPr>
              <a:t>   …to the right in the </a:t>
            </a:r>
          </a:p>
          <a:p>
            <a:pPr eaLnBrk="0" hangingPunct="0"/>
            <a:r>
              <a:rPr lang="en-US" b="1">
                <a:latin typeface="Garamond" charset="0"/>
                <a:cs typeface="Garamond" charset="0"/>
              </a:rPr>
              <a:t>   northern hemisphere</a:t>
            </a:r>
          </a:p>
          <a:p>
            <a:pPr eaLnBrk="0" hangingPunct="0"/>
            <a:endParaRPr lang="en-US" b="1">
              <a:latin typeface="Garamond" charset="0"/>
              <a:cs typeface="Garamond" charset="0"/>
            </a:endParaRPr>
          </a:p>
          <a:p>
            <a:pPr eaLnBrk="0" hangingPunct="0"/>
            <a:r>
              <a:rPr lang="en-US" b="1">
                <a:latin typeface="Garamond" charset="0"/>
                <a:cs typeface="Garamond" charset="0"/>
              </a:rPr>
              <a:t>   …to the left in the southern hemisphere</a:t>
            </a:r>
          </a:p>
        </p:txBody>
      </p:sp>
      <p:sp>
        <p:nvSpPr>
          <p:cNvPr id="39940" name="TextBox 4"/>
          <p:cNvSpPr txBox="1">
            <a:spLocks noChangeArrowheads="1"/>
          </p:cNvSpPr>
          <p:nvPr/>
        </p:nvSpPr>
        <p:spPr bwMode="auto">
          <a:xfrm>
            <a:off x="381000" y="5486400"/>
            <a:ext cx="184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endParaRPr lang="en-US" sz="1400"/>
          </a:p>
          <a:p>
            <a:endParaRPr lang="en-US" sz="1400"/>
          </a:p>
          <a:p>
            <a:endParaRPr lang="en-US" sz="1400"/>
          </a:p>
        </p:txBody>
      </p:sp>
    </p:spTree>
    <p:extLst>
      <p:ext uri="{BB962C8B-B14F-4D97-AF65-F5344CB8AC3E}">
        <p14:creationId xmlns:p14="http://schemas.microsoft.com/office/powerpoint/2010/main" val="2996638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1"/>
          <p:cNvSpPr txBox="1">
            <a:spLocks noChangeArrowheads="1"/>
          </p:cNvSpPr>
          <p:nvPr/>
        </p:nvSpPr>
        <p:spPr bwMode="auto">
          <a:xfrm>
            <a:off x="838200" y="6858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800" b="1">
                <a:solidFill>
                  <a:srgbClr val="FFFF00"/>
                </a:solidFill>
                <a:latin typeface="Garamond" charset="0"/>
                <a:cs typeface="Garamond" charset="0"/>
              </a:rPr>
              <a:t>Energy imbalance + Coriolis  =  Global winds</a:t>
            </a:r>
          </a:p>
        </p:txBody>
      </p:sp>
      <p:sp>
        <p:nvSpPr>
          <p:cNvPr id="44034" name="Rectangle 1027"/>
          <p:cNvSpPr>
            <a:spLocks noChangeArrowheads="1"/>
          </p:cNvSpPr>
          <p:nvPr/>
        </p:nvSpPr>
        <p:spPr bwMode="auto">
          <a:xfrm>
            <a:off x="838200" y="1676400"/>
            <a:ext cx="2667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0" hangingPunct="0"/>
            <a:r>
              <a:rPr lang="en-US" b="1">
                <a:latin typeface="Garamond" charset="0"/>
                <a:cs typeface="Garamond" charset="0"/>
              </a:rPr>
              <a:t>the N/S </a:t>
            </a:r>
            <a:r>
              <a:rPr lang="en-US" b="1">
                <a:solidFill>
                  <a:srgbClr val="FFFF00"/>
                </a:solidFill>
                <a:latin typeface="Garamond" charset="0"/>
                <a:cs typeface="Garamond" charset="0"/>
              </a:rPr>
              <a:t>horizontal </a:t>
            </a:r>
            <a:r>
              <a:rPr lang="en-US" b="1">
                <a:latin typeface="Garamond" charset="0"/>
                <a:cs typeface="Garamond" charset="0"/>
              </a:rPr>
              <a:t>aspect of each convection cell creates E/W air flow (wind)</a:t>
            </a:r>
          </a:p>
          <a:p>
            <a:pPr algn="r" eaLnBrk="0" hangingPunct="0"/>
            <a:endParaRPr lang="en-US" b="1">
              <a:latin typeface="Garamond" charset="0"/>
              <a:cs typeface="Garamond" charset="0"/>
            </a:endParaRPr>
          </a:p>
          <a:p>
            <a:pPr algn="r" eaLnBrk="0" hangingPunct="0"/>
            <a:r>
              <a:rPr lang="en-US" b="1">
                <a:latin typeface="Garamond" charset="0"/>
                <a:cs typeface="Garamond" charset="0"/>
              </a:rPr>
              <a:t>In contrast, regions of vertical flow have little wind</a:t>
            </a:r>
          </a:p>
        </p:txBody>
      </p:sp>
      <p:pic>
        <p:nvPicPr>
          <p:cNvPr id="4403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447800"/>
            <a:ext cx="3452813"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494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14400"/>
            <a:ext cx="36830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914400" y="2667000"/>
            <a:ext cx="1136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Hadley</a:t>
            </a:r>
          </a:p>
        </p:txBody>
      </p:sp>
      <p:sp>
        <p:nvSpPr>
          <p:cNvPr id="5" name="TextBox 4"/>
          <p:cNvSpPr txBox="1">
            <a:spLocks noChangeArrowheads="1"/>
          </p:cNvSpPr>
          <p:nvPr/>
        </p:nvSpPr>
        <p:spPr bwMode="auto">
          <a:xfrm>
            <a:off x="1447800" y="1676400"/>
            <a:ext cx="958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Ferrel</a:t>
            </a:r>
          </a:p>
        </p:txBody>
      </p:sp>
      <p:sp>
        <p:nvSpPr>
          <p:cNvPr id="6" name="TextBox 5"/>
          <p:cNvSpPr txBox="1">
            <a:spLocks noChangeArrowheads="1"/>
          </p:cNvSpPr>
          <p:nvPr/>
        </p:nvSpPr>
        <p:spPr bwMode="auto">
          <a:xfrm>
            <a:off x="2514600" y="838200"/>
            <a:ext cx="86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a:latin typeface="Garamond" charset="0"/>
                <a:cs typeface="Garamond" charset="0"/>
              </a:rPr>
              <a:t>Polar</a:t>
            </a:r>
          </a:p>
        </p:txBody>
      </p:sp>
      <p:sp>
        <p:nvSpPr>
          <p:cNvPr id="45061" name="TextBox 6"/>
          <p:cNvSpPr txBox="1">
            <a:spLocks noChangeArrowheads="1"/>
          </p:cNvSpPr>
          <p:nvPr/>
        </p:nvSpPr>
        <p:spPr bwMode="auto">
          <a:xfrm>
            <a:off x="5791200" y="1752600"/>
            <a:ext cx="4254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000">
                <a:latin typeface="Garamond" charset="0"/>
                <a:cs typeface="Garamond" charset="0"/>
              </a:rPr>
              <a:t>60</a:t>
            </a:r>
          </a:p>
          <a:p>
            <a:pPr eaLnBrk="1" hangingPunct="1"/>
            <a:endParaRPr lang="en-US" sz="2000">
              <a:latin typeface="Garamond" charset="0"/>
              <a:cs typeface="Garamond" charset="0"/>
            </a:endParaRPr>
          </a:p>
          <a:p>
            <a:pPr eaLnBrk="1" hangingPunct="1"/>
            <a:r>
              <a:rPr lang="en-US" sz="2000">
                <a:latin typeface="Garamond" charset="0"/>
                <a:cs typeface="Garamond" charset="0"/>
              </a:rPr>
              <a:t>30</a:t>
            </a:r>
          </a:p>
          <a:p>
            <a:pPr eaLnBrk="1" hangingPunct="1"/>
            <a:endParaRPr lang="en-US" sz="2000">
              <a:latin typeface="Garamond" charset="0"/>
              <a:cs typeface="Garamond" charset="0"/>
            </a:endParaRPr>
          </a:p>
          <a:p>
            <a:pPr eaLnBrk="1" hangingPunct="1"/>
            <a:endParaRPr lang="en-US" sz="1000">
              <a:latin typeface="Garamond" charset="0"/>
              <a:cs typeface="Garamond" charset="0"/>
            </a:endParaRPr>
          </a:p>
          <a:p>
            <a:pPr eaLnBrk="1" hangingPunct="1"/>
            <a:r>
              <a:rPr lang="en-US" sz="2000">
                <a:latin typeface="Garamond" charset="0"/>
                <a:cs typeface="Garamond" charset="0"/>
              </a:rPr>
              <a:t>0</a:t>
            </a:r>
          </a:p>
          <a:p>
            <a:pPr eaLnBrk="1" hangingPunct="1"/>
            <a:endParaRPr lang="en-US" sz="2000">
              <a:latin typeface="Garamond" charset="0"/>
              <a:cs typeface="Garamond" charset="0"/>
            </a:endParaRPr>
          </a:p>
          <a:p>
            <a:pPr eaLnBrk="1" hangingPunct="1"/>
            <a:endParaRPr lang="en-US" sz="1000">
              <a:latin typeface="Garamond" charset="0"/>
              <a:cs typeface="Garamond" charset="0"/>
            </a:endParaRPr>
          </a:p>
          <a:p>
            <a:pPr eaLnBrk="1" hangingPunct="1"/>
            <a:r>
              <a:rPr lang="en-US" sz="2000">
                <a:latin typeface="Garamond" charset="0"/>
                <a:cs typeface="Garamond" charset="0"/>
              </a:rPr>
              <a:t>30</a:t>
            </a:r>
          </a:p>
          <a:p>
            <a:pPr eaLnBrk="1" hangingPunct="1"/>
            <a:endParaRPr lang="en-US" sz="2000">
              <a:latin typeface="Garamond" charset="0"/>
              <a:cs typeface="Garamond" charset="0"/>
            </a:endParaRPr>
          </a:p>
          <a:p>
            <a:pPr eaLnBrk="1" hangingPunct="1"/>
            <a:r>
              <a:rPr lang="en-US" sz="2000">
                <a:latin typeface="Garamond" charset="0"/>
                <a:cs typeface="Garamond" charset="0"/>
              </a:rPr>
              <a:t>60</a:t>
            </a:r>
          </a:p>
        </p:txBody>
      </p:sp>
      <p:sp>
        <p:nvSpPr>
          <p:cNvPr id="8" name="TextBox 7"/>
          <p:cNvSpPr txBox="1">
            <a:spLocks noChangeArrowheads="1"/>
          </p:cNvSpPr>
          <p:nvPr/>
        </p:nvSpPr>
        <p:spPr bwMode="auto">
          <a:xfrm>
            <a:off x="6172200" y="3124200"/>
            <a:ext cx="185578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000" b="1">
                <a:latin typeface="Garamond" charset="0"/>
                <a:cs typeface="Garamond" charset="0"/>
              </a:rPr>
              <a:t>Doldrums</a:t>
            </a:r>
            <a:endParaRPr lang="en-US" sz="1000" b="1">
              <a:latin typeface="Garamond" charset="0"/>
              <a:cs typeface="Garamond" charset="0"/>
            </a:endParaRPr>
          </a:p>
          <a:p>
            <a:pPr eaLnBrk="1" hangingPunct="1"/>
            <a:r>
              <a:rPr lang="en-US" sz="2000" b="1">
                <a:latin typeface="Garamond" charset="0"/>
                <a:cs typeface="Garamond" charset="0"/>
              </a:rPr>
              <a:t>Tradewinds</a:t>
            </a:r>
          </a:p>
          <a:p>
            <a:pPr eaLnBrk="1" hangingPunct="1"/>
            <a:endParaRPr lang="en-US" sz="1000" b="1">
              <a:latin typeface="Garamond" charset="0"/>
              <a:cs typeface="Garamond" charset="0"/>
            </a:endParaRPr>
          </a:p>
          <a:p>
            <a:pPr eaLnBrk="1" hangingPunct="1"/>
            <a:r>
              <a:rPr lang="en-US" sz="2000" b="1">
                <a:latin typeface="Garamond" charset="0"/>
                <a:cs typeface="Garamond" charset="0"/>
              </a:rPr>
              <a:t>Horse latitudes</a:t>
            </a:r>
          </a:p>
          <a:p>
            <a:pPr eaLnBrk="1" hangingPunct="1"/>
            <a:endParaRPr lang="en-US" sz="1000" b="1">
              <a:latin typeface="Garamond" charset="0"/>
              <a:cs typeface="Garamond" charset="0"/>
            </a:endParaRPr>
          </a:p>
          <a:p>
            <a:pPr eaLnBrk="1" hangingPunct="1"/>
            <a:r>
              <a:rPr lang="en-US" sz="2000" b="1">
                <a:latin typeface="Garamond" charset="0"/>
                <a:cs typeface="Garamond" charset="0"/>
              </a:rPr>
              <a:t>Westerlies</a:t>
            </a:r>
          </a:p>
          <a:p>
            <a:pPr eaLnBrk="1" hangingPunct="1"/>
            <a:endParaRPr lang="en-US" sz="1000" b="1">
              <a:latin typeface="Garamond" charset="0"/>
              <a:cs typeface="Garamond" charset="0"/>
            </a:endParaRPr>
          </a:p>
          <a:p>
            <a:pPr eaLnBrk="1" hangingPunct="1"/>
            <a:r>
              <a:rPr lang="en-US" sz="2000" b="1">
                <a:latin typeface="Garamond" charset="0"/>
                <a:cs typeface="Garamond" charset="0"/>
              </a:rPr>
              <a:t>Polar easterlies</a:t>
            </a:r>
          </a:p>
          <a:p>
            <a:pPr eaLnBrk="1" hangingPunct="1"/>
            <a:endParaRPr lang="en-US" sz="2000" b="1">
              <a:latin typeface="Garamond" charset="0"/>
              <a:cs typeface="Garamond" charset="0"/>
            </a:endParaRPr>
          </a:p>
          <a:p>
            <a:pPr eaLnBrk="1" hangingPunct="1"/>
            <a:endParaRPr lang="en-US" sz="2000" b="1">
              <a:latin typeface="Garamond" charset="0"/>
              <a:cs typeface="Garamond" charset="0"/>
            </a:endParaRPr>
          </a:p>
          <a:p>
            <a:pPr eaLnBrk="1" hangingPunct="1"/>
            <a:endParaRPr lang="en-US" sz="2000" b="1">
              <a:latin typeface="Garamond" charset="0"/>
              <a:cs typeface="Garamond" charset="0"/>
            </a:endParaRPr>
          </a:p>
          <a:p>
            <a:pPr eaLnBrk="1" hangingPunct="1"/>
            <a:endParaRPr lang="en-US" sz="2000" b="1">
              <a:latin typeface="Garamond" charset="0"/>
              <a:cs typeface="Garamond" charset="0"/>
            </a:endParaRPr>
          </a:p>
        </p:txBody>
      </p:sp>
    </p:spTree>
    <p:extLst>
      <p:ext uri="{BB962C8B-B14F-4D97-AF65-F5344CB8AC3E}">
        <p14:creationId xmlns:p14="http://schemas.microsoft.com/office/powerpoint/2010/main" val="409749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linds(horizontal)">
                                      <p:cBhvr>
                                        <p:cTn id="22" dur="500"/>
                                        <p:tgtEl>
                                          <p:spTgt spid="8">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blinds(horizontal)">
                                      <p:cBhvr>
                                        <p:cTn id="32" dur="500"/>
                                        <p:tgtEl>
                                          <p:spTgt spid="8">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blinds(horizontal)">
                                      <p:cBhvr>
                                        <p:cTn id="37" dur="500"/>
                                        <p:tgtEl>
                                          <p:spTgt spid="8">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blinds(horizontal)">
                                      <p:cBhvr>
                                        <p:cTn id="4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80518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3"/>
          <p:cNvSpPr>
            <a:spLocks noChangeArrowheads="1"/>
          </p:cNvSpPr>
          <p:nvPr/>
        </p:nvSpPr>
        <p:spPr bwMode="auto">
          <a:xfrm>
            <a:off x="1295400" y="762000"/>
            <a:ext cx="3997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latin typeface="Garamond" charset="0"/>
                <a:cs typeface="Garamond" charset="0"/>
              </a:rPr>
              <a:t>Well, maybe not so simply….</a:t>
            </a:r>
          </a:p>
        </p:txBody>
      </p:sp>
    </p:spTree>
    <p:extLst>
      <p:ext uri="{BB962C8B-B14F-4D97-AF65-F5344CB8AC3E}">
        <p14:creationId xmlns:p14="http://schemas.microsoft.com/office/powerpoint/2010/main" val="3666378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44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Screen Shot 2016-12-06 at 9.26.31 AM.png">
            <a:extLst>
              <a:ext uri="{FF2B5EF4-FFF2-40B4-BE49-F238E27FC236}">
                <a16:creationId xmlns="" xmlns:a16="http://schemas.microsoft.com/office/drawing/2014/main" id="{913AE41D-06FC-F341-A3F0-096D80D863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84" y="1548368"/>
            <a:ext cx="65786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700DCD59-C12C-1C4B-9695-ED0D55F4A778}"/>
              </a:ext>
            </a:extLst>
          </p:cNvPr>
          <p:cNvSpPr txBox="1">
            <a:spLocks noChangeArrowheads="1"/>
          </p:cNvSpPr>
          <p:nvPr/>
        </p:nvSpPr>
        <p:spPr bwMode="auto">
          <a:xfrm>
            <a:off x="1696678" y="1861851"/>
            <a:ext cx="1211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t>100%</a:t>
            </a:r>
          </a:p>
        </p:txBody>
      </p:sp>
      <p:sp>
        <p:nvSpPr>
          <p:cNvPr id="7" name="TextBox 6">
            <a:extLst>
              <a:ext uri="{FF2B5EF4-FFF2-40B4-BE49-F238E27FC236}">
                <a16:creationId xmlns="" xmlns:a16="http://schemas.microsoft.com/office/drawing/2014/main" id="{AA8B4AA8-5037-CB49-A389-37B79743FA7A}"/>
              </a:ext>
            </a:extLst>
          </p:cNvPr>
          <p:cNvSpPr txBox="1">
            <a:spLocks noChangeArrowheads="1"/>
          </p:cNvSpPr>
          <p:nvPr/>
        </p:nvSpPr>
        <p:spPr bwMode="auto">
          <a:xfrm>
            <a:off x="2664112" y="4956926"/>
            <a:ext cx="1004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t>99%</a:t>
            </a:r>
          </a:p>
        </p:txBody>
      </p:sp>
      <p:pic>
        <p:nvPicPr>
          <p:cNvPr id="8" name="Picture 7" descr="Screen Shot 2016-12-06 at 9.28.31 AM.png">
            <a:extLst>
              <a:ext uri="{FF2B5EF4-FFF2-40B4-BE49-F238E27FC236}">
                <a16:creationId xmlns="" xmlns:a16="http://schemas.microsoft.com/office/drawing/2014/main" id="{698D8719-950A-1447-AC85-799BCBD408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908549"/>
            <a:ext cx="1236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E68865B7-3B87-6040-A1C0-539274979961}"/>
              </a:ext>
            </a:extLst>
          </p:cNvPr>
          <p:cNvSpPr txBox="1">
            <a:spLocks noChangeArrowheads="1"/>
          </p:cNvSpPr>
          <p:nvPr/>
        </p:nvSpPr>
        <p:spPr bwMode="auto">
          <a:xfrm>
            <a:off x="5943600" y="4060949"/>
            <a:ext cx="800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t>1%</a:t>
            </a:r>
          </a:p>
        </p:txBody>
      </p:sp>
      <p:sp>
        <p:nvSpPr>
          <p:cNvPr id="2" name="TextBox 1"/>
          <p:cNvSpPr txBox="1"/>
          <p:nvPr/>
        </p:nvSpPr>
        <p:spPr>
          <a:xfrm>
            <a:off x="4106863" y="399624"/>
            <a:ext cx="3992521" cy="1754327"/>
          </a:xfrm>
          <a:prstGeom prst="rect">
            <a:avLst/>
          </a:prstGeom>
          <a:noFill/>
        </p:spPr>
        <p:txBody>
          <a:bodyPr wrap="square" rtlCol="0">
            <a:spAutoFit/>
          </a:bodyPr>
          <a:lstStyle/>
          <a:p>
            <a:r>
              <a:rPr lang="en-US" b="1" dirty="0"/>
              <a:t>Of the 100% incoming solar energy, only 1% of it captured but it runs 90% of our energy processes</a:t>
            </a:r>
          </a:p>
          <a:p>
            <a:r>
              <a:rPr lang="en-US" dirty="0"/>
              <a:t>-Wind (heated air)</a:t>
            </a:r>
          </a:p>
          <a:p>
            <a:r>
              <a:rPr lang="en-US" dirty="0"/>
              <a:t>-Water cycle (evaporation)</a:t>
            </a:r>
          </a:p>
          <a:p>
            <a:r>
              <a:rPr lang="en-US" dirty="0"/>
              <a:t>-Plant photosynthesis (fossil fuels)</a:t>
            </a:r>
          </a:p>
        </p:txBody>
      </p:sp>
      <p:sp>
        <p:nvSpPr>
          <p:cNvPr id="9" name="TextBox 8"/>
          <p:cNvSpPr txBox="1"/>
          <p:nvPr/>
        </p:nvSpPr>
        <p:spPr>
          <a:xfrm>
            <a:off x="5215772" y="6247368"/>
            <a:ext cx="3055855" cy="369332"/>
          </a:xfrm>
          <a:prstGeom prst="rect">
            <a:avLst/>
          </a:prstGeom>
          <a:noFill/>
        </p:spPr>
        <p:txBody>
          <a:bodyPr wrap="square" rtlCol="0">
            <a:spAutoFit/>
          </a:bodyPr>
          <a:lstStyle/>
          <a:p>
            <a:r>
              <a:rPr lang="en-US" dirty="0">
                <a:hlinkClick r:id="rId4"/>
              </a:rPr>
              <a:t>Hydroelectric power video</a:t>
            </a:r>
            <a:endParaRPr lang="en-US" dirty="0"/>
          </a:p>
        </p:txBody>
      </p:sp>
    </p:spTree>
    <p:extLst>
      <p:ext uri="{BB962C8B-B14F-4D97-AF65-F5344CB8AC3E}">
        <p14:creationId xmlns:p14="http://schemas.microsoft.com/office/powerpoint/2010/main" val="427901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Heating by solar absorption varies due to</a:t>
            </a:r>
            <a:r>
              <a:rPr lang="mr-IN" sz="3200" dirty="0"/>
              <a:t>…</a:t>
            </a:r>
            <a:endParaRPr lang="en-US" sz="3200" dirty="0"/>
          </a:p>
        </p:txBody>
      </p:sp>
      <p:sp>
        <p:nvSpPr>
          <p:cNvPr id="4" name="Content Placeholder 3"/>
          <p:cNvSpPr>
            <a:spLocks noGrp="1"/>
          </p:cNvSpPr>
          <p:nvPr>
            <p:ph sz="half" idx="2"/>
          </p:nvPr>
        </p:nvSpPr>
        <p:spPr>
          <a:xfrm>
            <a:off x="4419599" y="1536192"/>
            <a:ext cx="3835219" cy="4590288"/>
          </a:xfrm>
        </p:spPr>
        <p:txBody>
          <a:bodyPr/>
          <a:lstStyle/>
          <a:p>
            <a:r>
              <a:rPr lang="en-US" b="1" dirty="0"/>
              <a:t>Surface material specific heat capacity</a:t>
            </a:r>
          </a:p>
          <a:p>
            <a:pPr marL="114300" indent="0">
              <a:buNone/>
            </a:pPr>
            <a:endParaRPr lang="en-US" b="1" dirty="0"/>
          </a:p>
          <a:p>
            <a:r>
              <a:rPr lang="en-US" dirty="0"/>
              <a:t>Water has a high </a:t>
            </a:r>
            <a:r>
              <a:rPr lang="en-US" dirty="0">
                <a:solidFill>
                  <a:srgbClr val="FF0000"/>
                </a:solidFill>
              </a:rPr>
              <a:t>specific heat </a:t>
            </a:r>
            <a:r>
              <a:rPr lang="en-US" dirty="0"/>
              <a:t>(amount of energy absorbed to raise 1 gram by 1</a:t>
            </a:r>
            <a:r>
              <a:rPr lang="en-US" baseline="30000" dirty="0"/>
              <a:t>0</a:t>
            </a:r>
            <a:r>
              <a:rPr lang="en-US" dirty="0"/>
              <a:t> Celsius)</a:t>
            </a:r>
          </a:p>
        </p:txBody>
      </p:sp>
      <p:pic>
        <p:nvPicPr>
          <p:cNvPr id="5" name="Picture 6" descr="Snapshot 2010-09-12#D5A658.tiff                                000747CDMel4                           C006D9D3:"/>
          <p:cNvPicPr>
            <a:picLocks noChangeAspect="1" noChangeArrowheads="1"/>
          </p:cNvPicPr>
          <p:nvPr/>
        </p:nvPicPr>
        <p:blipFill>
          <a:blip r:embed="rId2"/>
          <a:srcRect/>
          <a:stretch>
            <a:fillRect/>
          </a:stretch>
        </p:blipFill>
        <p:spPr bwMode="auto">
          <a:xfrm>
            <a:off x="457200" y="4342903"/>
            <a:ext cx="3508976" cy="2211718"/>
          </a:xfrm>
          <a:prstGeom prst="rect">
            <a:avLst/>
          </a:prstGeom>
          <a:noFill/>
          <a:ln w="9525">
            <a:noFill/>
            <a:miter lim="800000"/>
            <a:headEnd/>
            <a:tailEnd/>
          </a:ln>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48" y="1281001"/>
            <a:ext cx="3544154" cy="29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596209" y="5441390"/>
            <a:ext cx="779666" cy="369332"/>
          </a:xfrm>
          <a:prstGeom prst="rect">
            <a:avLst/>
          </a:prstGeom>
          <a:noFill/>
        </p:spPr>
        <p:txBody>
          <a:bodyPr wrap="square" rtlCol="0">
            <a:spAutoFit/>
          </a:bodyPr>
          <a:lstStyle/>
          <a:p>
            <a:r>
              <a:rPr lang="en-US" dirty="0">
                <a:solidFill>
                  <a:srgbClr val="FF0000"/>
                </a:solidFill>
              </a:rPr>
              <a:t>water</a:t>
            </a:r>
          </a:p>
        </p:txBody>
      </p:sp>
      <p:sp>
        <p:nvSpPr>
          <p:cNvPr id="8" name="TextBox 7"/>
          <p:cNvSpPr txBox="1"/>
          <p:nvPr/>
        </p:nvSpPr>
        <p:spPr>
          <a:xfrm>
            <a:off x="2603929" y="4669477"/>
            <a:ext cx="779666" cy="369332"/>
          </a:xfrm>
          <a:prstGeom prst="rect">
            <a:avLst/>
          </a:prstGeom>
          <a:noFill/>
        </p:spPr>
        <p:txBody>
          <a:bodyPr wrap="square" rtlCol="0">
            <a:spAutoFit/>
          </a:bodyPr>
          <a:lstStyle/>
          <a:p>
            <a:r>
              <a:rPr lang="en-US" dirty="0">
                <a:solidFill>
                  <a:srgbClr val="FF0000"/>
                </a:solidFill>
              </a:rPr>
              <a:t>sand</a:t>
            </a:r>
          </a:p>
        </p:txBody>
      </p:sp>
    </p:spTree>
    <p:extLst>
      <p:ext uri="{BB962C8B-B14F-4D97-AF65-F5344CB8AC3E}">
        <p14:creationId xmlns:p14="http://schemas.microsoft.com/office/powerpoint/2010/main" val="3850340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Snapshot 2010-10-11#D990C5.tiff                                000747CDMel4                           C006D9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532" y="1371600"/>
            <a:ext cx="5227638"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3"/>
          <p:cNvSpPr>
            <a:spLocks noChangeArrowheads="1"/>
          </p:cNvSpPr>
          <p:nvPr/>
        </p:nvSpPr>
        <p:spPr bwMode="auto">
          <a:xfrm>
            <a:off x="143450" y="168163"/>
            <a:ext cx="525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400" b="1" dirty="0">
                <a:solidFill>
                  <a:srgbClr val="000000"/>
                </a:solidFill>
                <a:latin typeface="Garamond" charset="0"/>
                <a:cs typeface="Garamond" charset="0"/>
              </a:rPr>
              <a:t>Therefore, daily and seasonal temperature depends on the </a:t>
            </a:r>
            <a:r>
              <a:rPr lang="en-US" sz="2400" b="1" dirty="0">
                <a:solidFill>
                  <a:srgbClr val="FF0000"/>
                </a:solidFill>
                <a:latin typeface="Garamond" charset="0"/>
                <a:cs typeface="Garamond" charset="0"/>
              </a:rPr>
              <a:t>surface</a:t>
            </a:r>
          </a:p>
        </p:txBody>
      </p:sp>
      <p:sp>
        <p:nvSpPr>
          <p:cNvPr id="2" name="TextBox 1"/>
          <p:cNvSpPr txBox="1">
            <a:spLocks noChangeArrowheads="1"/>
          </p:cNvSpPr>
          <p:nvPr/>
        </p:nvSpPr>
        <p:spPr bwMode="auto">
          <a:xfrm>
            <a:off x="51132" y="1828800"/>
            <a:ext cx="1295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r" eaLnBrk="1" hangingPunct="1"/>
            <a:r>
              <a:rPr lang="en-US" sz="2200" b="1" dirty="0">
                <a:latin typeface="Garamond" charset="0"/>
                <a:cs typeface="Garamond" charset="0"/>
              </a:rPr>
              <a:t>&gt; High SHC</a:t>
            </a:r>
          </a:p>
          <a:p>
            <a:pPr algn="r" eaLnBrk="1" hangingPunct="1"/>
            <a:r>
              <a:rPr lang="en-US" sz="2200" b="1" dirty="0">
                <a:latin typeface="Garamond" charset="0"/>
                <a:cs typeface="Garamond" charset="0"/>
              </a:rPr>
              <a:t>       </a:t>
            </a:r>
          </a:p>
          <a:p>
            <a:pPr algn="r" eaLnBrk="1" hangingPunct="1"/>
            <a:r>
              <a:rPr lang="en-US" sz="2200" b="1" dirty="0">
                <a:latin typeface="Garamond" charset="0"/>
                <a:cs typeface="Garamond" charset="0"/>
              </a:rPr>
              <a:t>&gt; Little variation in heat released</a:t>
            </a:r>
          </a:p>
          <a:p>
            <a:pPr algn="r" eaLnBrk="1" hangingPunct="1"/>
            <a:endParaRPr lang="en-US" sz="2200" b="1" dirty="0">
              <a:latin typeface="Garamond" charset="0"/>
              <a:cs typeface="Garamond" charset="0"/>
            </a:endParaRPr>
          </a:p>
          <a:p>
            <a:pPr algn="r" eaLnBrk="1" hangingPunct="1"/>
            <a:r>
              <a:rPr lang="en-US" sz="2200" b="1" dirty="0">
                <a:latin typeface="Garamond" charset="0"/>
                <a:cs typeface="Garamond" charset="0"/>
              </a:rPr>
              <a:t>&gt; Little seasonal temp change</a:t>
            </a:r>
          </a:p>
        </p:txBody>
      </p:sp>
      <p:sp>
        <p:nvSpPr>
          <p:cNvPr id="3" name="TextBox 2"/>
          <p:cNvSpPr txBox="1">
            <a:spLocks noChangeArrowheads="1"/>
          </p:cNvSpPr>
          <p:nvPr/>
        </p:nvSpPr>
        <p:spPr bwMode="auto">
          <a:xfrm>
            <a:off x="6574170" y="1985375"/>
            <a:ext cx="16764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200" b="1" dirty="0">
                <a:latin typeface="Garamond" charset="0"/>
                <a:cs typeface="Garamond" charset="0"/>
              </a:rPr>
              <a:t>&gt; Low SHC</a:t>
            </a:r>
          </a:p>
          <a:p>
            <a:pPr eaLnBrk="1" hangingPunct="1"/>
            <a:endParaRPr lang="en-US" sz="2200" b="1" dirty="0">
              <a:latin typeface="Garamond" charset="0"/>
              <a:cs typeface="Garamond" charset="0"/>
            </a:endParaRPr>
          </a:p>
          <a:p>
            <a:pPr eaLnBrk="1" hangingPunct="1"/>
            <a:r>
              <a:rPr lang="en-US" sz="2200" b="1" dirty="0">
                <a:latin typeface="Garamond" charset="0"/>
                <a:cs typeface="Garamond" charset="0"/>
              </a:rPr>
              <a:t>&gt; Absorbs heat fast, loses it fast, too</a:t>
            </a:r>
          </a:p>
          <a:p>
            <a:pPr eaLnBrk="1" hangingPunct="1"/>
            <a:endParaRPr lang="en-US" sz="2200" b="1" dirty="0">
              <a:latin typeface="Garamond" charset="0"/>
              <a:cs typeface="Garamond" charset="0"/>
            </a:endParaRPr>
          </a:p>
          <a:p>
            <a:pPr eaLnBrk="1" hangingPunct="1"/>
            <a:r>
              <a:rPr lang="en-US" sz="2200" b="1" dirty="0">
                <a:latin typeface="Garamond" charset="0"/>
                <a:cs typeface="Garamond" charset="0"/>
              </a:rPr>
              <a:t>&gt; Great seasonal temp changes</a:t>
            </a:r>
          </a:p>
        </p:txBody>
      </p:sp>
      <p:sp>
        <p:nvSpPr>
          <p:cNvPr id="18437" name="TextBox 3"/>
          <p:cNvSpPr txBox="1">
            <a:spLocks noChangeArrowheads="1"/>
          </p:cNvSpPr>
          <p:nvPr/>
        </p:nvSpPr>
        <p:spPr bwMode="auto">
          <a:xfrm>
            <a:off x="2064483" y="6019800"/>
            <a:ext cx="4265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800" b="1" dirty="0">
                <a:latin typeface="Garamond" charset="0"/>
                <a:cs typeface="Garamond" charset="0"/>
              </a:rPr>
              <a:t>coastal                       inland</a:t>
            </a:r>
          </a:p>
        </p:txBody>
      </p:sp>
      <p:sp>
        <p:nvSpPr>
          <p:cNvPr id="7" name="Text Box 8"/>
          <p:cNvSpPr txBox="1">
            <a:spLocks noChangeArrowheads="1"/>
          </p:cNvSpPr>
          <p:nvPr/>
        </p:nvSpPr>
        <p:spPr bwMode="auto">
          <a:xfrm>
            <a:off x="6394399" y="6159624"/>
            <a:ext cx="2475238" cy="64633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hlinkClick r:id="rId3"/>
              </a:rPr>
              <a:t>Moderating Climate Demo</a:t>
            </a:r>
            <a:endParaRPr lang="en-US" dirty="0"/>
          </a:p>
        </p:txBody>
      </p:sp>
    </p:spTree>
    <p:extLst>
      <p:ext uri="{BB962C8B-B14F-4D97-AF65-F5344CB8AC3E}">
        <p14:creationId xmlns:p14="http://schemas.microsoft.com/office/powerpoint/2010/main" val="1891602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Snapshot 2010-10-11#D99171.tiff                                000747CDMel4                           C006D9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615950"/>
            <a:ext cx="4466712"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4"/>
          <p:cNvSpPr>
            <a:spLocks noChangeArrowheads="1"/>
          </p:cNvSpPr>
          <p:nvPr/>
        </p:nvSpPr>
        <p:spPr bwMode="auto">
          <a:xfrm>
            <a:off x="381000" y="914400"/>
            <a:ext cx="4038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dirty="0">
                <a:solidFill>
                  <a:srgbClr val="000000"/>
                </a:solidFill>
                <a:latin typeface="Garamond" charset="0"/>
                <a:cs typeface="Garamond" charset="0"/>
              </a:rPr>
              <a:t>• Earth-Sun geometry </a:t>
            </a:r>
            <a:r>
              <a:rPr lang="en-US" dirty="0">
                <a:solidFill>
                  <a:srgbClr val="000000"/>
                </a:solidFill>
                <a:latin typeface="Garamond" charset="0"/>
                <a:cs typeface="Garamond" charset="0"/>
              </a:rPr>
              <a:t>(it’s a sphere!)</a:t>
            </a:r>
            <a:r>
              <a:rPr lang="en-US" b="1" dirty="0">
                <a:solidFill>
                  <a:srgbClr val="000000"/>
                </a:solidFill>
                <a:latin typeface="Garamond" charset="0"/>
                <a:cs typeface="Garamond" charset="0"/>
              </a:rPr>
              <a:t> </a:t>
            </a:r>
            <a:r>
              <a:rPr lang="en-US" dirty="0">
                <a:solidFill>
                  <a:srgbClr val="000000"/>
                </a:solidFill>
                <a:latin typeface="Garamond" charset="0"/>
                <a:cs typeface="Garamond" charset="0"/>
              </a:rPr>
              <a:t>leads to differences in air temperature</a:t>
            </a:r>
          </a:p>
          <a:p>
            <a:pPr eaLnBrk="0" hangingPunct="0"/>
            <a:endParaRPr lang="en-US" b="1" dirty="0">
              <a:solidFill>
                <a:srgbClr val="000000"/>
              </a:solidFill>
              <a:latin typeface="Garamond" charset="0"/>
              <a:cs typeface="Garamond" charset="0"/>
            </a:endParaRPr>
          </a:p>
          <a:p>
            <a:pPr eaLnBrk="0" hangingPunct="0"/>
            <a:endParaRPr lang="en-US" b="1" dirty="0">
              <a:solidFill>
                <a:srgbClr val="000000"/>
              </a:solidFill>
              <a:latin typeface="Garamond" charset="0"/>
              <a:cs typeface="Garamond" charset="0"/>
            </a:endParaRPr>
          </a:p>
          <a:p>
            <a:pPr eaLnBrk="0" hangingPunct="0"/>
            <a:endParaRPr lang="en-US" b="1" dirty="0">
              <a:solidFill>
                <a:srgbClr val="000000"/>
              </a:solidFill>
              <a:latin typeface="Garamond" charset="0"/>
              <a:cs typeface="Garamond" charset="0"/>
            </a:endParaRPr>
          </a:p>
          <a:p>
            <a:pPr eaLnBrk="0" hangingPunct="0"/>
            <a:endParaRPr lang="en-US" b="1" dirty="0">
              <a:solidFill>
                <a:srgbClr val="000000"/>
              </a:solidFill>
              <a:latin typeface="Garamond" charset="0"/>
              <a:cs typeface="Garamond" charset="0"/>
            </a:endParaRPr>
          </a:p>
          <a:p>
            <a:pPr eaLnBrk="0" hangingPunct="0"/>
            <a:endParaRPr lang="en-US" b="1" dirty="0">
              <a:solidFill>
                <a:srgbClr val="000000"/>
              </a:solidFill>
              <a:latin typeface="Garamond" charset="0"/>
              <a:cs typeface="Garamond" charset="0"/>
            </a:endParaRPr>
          </a:p>
        </p:txBody>
      </p:sp>
      <p:sp>
        <p:nvSpPr>
          <p:cNvPr id="20483" name="Rectangle 5"/>
          <p:cNvSpPr>
            <a:spLocks noChangeArrowheads="1"/>
          </p:cNvSpPr>
          <p:nvPr/>
        </p:nvSpPr>
        <p:spPr bwMode="auto">
          <a:xfrm>
            <a:off x="449263" y="5754688"/>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1600"/>
          </a:p>
          <a:p>
            <a:pPr eaLnBrk="0" hangingPunct="0"/>
            <a:endParaRPr lang="en-US"/>
          </a:p>
        </p:txBody>
      </p:sp>
      <p:sp>
        <p:nvSpPr>
          <p:cNvPr id="7" name="TextBox 6"/>
          <p:cNvSpPr txBox="1">
            <a:spLocks noChangeArrowheads="1"/>
          </p:cNvSpPr>
          <p:nvPr/>
        </p:nvSpPr>
        <p:spPr bwMode="auto">
          <a:xfrm>
            <a:off x="381000" y="2283673"/>
            <a:ext cx="3505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b="1" dirty="0">
                <a:latin typeface="Garamond" charset="0"/>
                <a:cs typeface="Garamond" charset="0"/>
              </a:rPr>
              <a:t>&gt; </a:t>
            </a:r>
            <a:r>
              <a:rPr lang="en-US" dirty="0">
                <a:latin typeface="Garamond" charset="0"/>
                <a:cs typeface="Garamond" charset="0"/>
              </a:rPr>
              <a:t>Radiant energy strikes Earth at the equator at 90 degrees, </a:t>
            </a:r>
            <a:r>
              <a:rPr lang="en-US" b="1" dirty="0">
                <a:latin typeface="Garamond" charset="0"/>
                <a:cs typeface="Garamond" charset="0"/>
              </a:rPr>
              <a:t>concentrating the energy on a small area</a:t>
            </a:r>
          </a:p>
          <a:p>
            <a:pPr eaLnBrk="1" hangingPunct="1"/>
            <a:endParaRPr lang="en-US" b="1" dirty="0">
              <a:latin typeface="Garamond" charset="0"/>
              <a:cs typeface="Garamond" charset="0"/>
            </a:endParaRPr>
          </a:p>
        </p:txBody>
      </p:sp>
      <p:sp>
        <p:nvSpPr>
          <p:cNvPr id="8" name="TextBox 7"/>
          <p:cNvSpPr txBox="1">
            <a:spLocks noChangeArrowheads="1"/>
          </p:cNvSpPr>
          <p:nvPr/>
        </p:nvSpPr>
        <p:spPr bwMode="auto">
          <a:xfrm>
            <a:off x="316698" y="4408013"/>
            <a:ext cx="365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b="1" dirty="0">
                <a:latin typeface="Garamond" charset="0"/>
                <a:cs typeface="Garamond" charset="0"/>
              </a:rPr>
              <a:t>&gt;</a:t>
            </a:r>
            <a:r>
              <a:rPr lang="en-US" dirty="0">
                <a:latin typeface="Garamond" charset="0"/>
                <a:cs typeface="Garamond" charset="0"/>
              </a:rPr>
              <a:t>Radiant energy strikes the poles at a shallower</a:t>
            </a:r>
          </a:p>
          <a:p>
            <a:r>
              <a:rPr lang="en-US" dirty="0">
                <a:latin typeface="Garamond" charset="0"/>
                <a:cs typeface="Garamond" charset="0"/>
              </a:rPr>
              <a:t>angle, </a:t>
            </a:r>
            <a:r>
              <a:rPr lang="en-US" b="1" dirty="0">
                <a:latin typeface="Garamond" charset="0"/>
                <a:cs typeface="Garamond" charset="0"/>
              </a:rPr>
              <a:t>spreading energy over a larger area</a:t>
            </a:r>
          </a:p>
        </p:txBody>
      </p:sp>
      <p:sp>
        <p:nvSpPr>
          <p:cNvPr id="2" name="TextBox 1"/>
          <p:cNvSpPr txBox="1"/>
          <p:nvPr/>
        </p:nvSpPr>
        <p:spPr>
          <a:xfrm>
            <a:off x="168794" y="225050"/>
            <a:ext cx="3359799" cy="369332"/>
          </a:xfrm>
          <a:prstGeom prst="rect">
            <a:avLst/>
          </a:prstGeom>
          <a:noFill/>
        </p:spPr>
        <p:txBody>
          <a:bodyPr wrap="square" rtlCol="0">
            <a:spAutoFit/>
          </a:bodyPr>
          <a:lstStyle/>
          <a:p>
            <a:r>
              <a:rPr lang="en-US" b="1" dirty="0">
                <a:solidFill>
                  <a:srgbClr val="FF0000"/>
                </a:solidFill>
              </a:rPr>
              <a:t>Angle of Light</a:t>
            </a:r>
          </a:p>
        </p:txBody>
      </p:sp>
    </p:spTree>
    <p:extLst>
      <p:ext uri="{BB962C8B-B14F-4D97-AF65-F5344CB8AC3E}">
        <p14:creationId xmlns:p14="http://schemas.microsoft.com/office/powerpoint/2010/main" val="3497649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ChangeArrowheads="1"/>
          </p:cNvSpPr>
          <p:nvPr/>
        </p:nvSpPr>
        <p:spPr bwMode="auto">
          <a:xfrm>
            <a:off x="3048000" y="304800"/>
            <a:ext cx="548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Garamond" charset="0"/>
                <a:cs typeface="Garamond" charset="0"/>
              </a:rPr>
              <a:t>The same amount of solar energy that is directly overhead at the equator is spread over a greater area at the poles</a:t>
            </a:r>
          </a:p>
        </p:txBody>
      </p:sp>
      <p:pic>
        <p:nvPicPr>
          <p:cNvPr id="215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50800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120567" y="5486400"/>
            <a:ext cx="81020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b="1" dirty="0">
                <a:latin typeface="Garamond" charset="0"/>
                <a:cs typeface="Garamond" charset="0"/>
              </a:rPr>
              <a:t>a shallower angle covers more area; less light per equal area</a:t>
            </a:r>
          </a:p>
        </p:txBody>
      </p:sp>
      <p:sp>
        <p:nvSpPr>
          <p:cNvPr id="21508" name="TextBox 4"/>
          <p:cNvSpPr txBox="1">
            <a:spLocks noChangeArrowheads="1"/>
          </p:cNvSpPr>
          <p:nvPr/>
        </p:nvSpPr>
        <p:spPr bwMode="auto">
          <a:xfrm>
            <a:off x="685800" y="3962400"/>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1800" b="1">
                <a:latin typeface="Garamond" charset="0"/>
                <a:cs typeface="Garamond" charset="0"/>
              </a:rPr>
              <a:t>90° angle</a:t>
            </a:r>
            <a:endParaRPr lang="en-US" sz="1800" b="1"/>
          </a:p>
        </p:txBody>
      </p:sp>
      <p:sp>
        <p:nvSpPr>
          <p:cNvPr id="21509" name="TextBox 5"/>
          <p:cNvSpPr txBox="1">
            <a:spLocks noChangeArrowheads="1"/>
          </p:cNvSpPr>
          <p:nvPr/>
        </p:nvSpPr>
        <p:spPr bwMode="auto">
          <a:xfrm>
            <a:off x="6324600" y="4343400"/>
            <a:ext cx="1544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ヒラギノ角ゴ Pro W3" charset="0"/>
                <a:cs typeface="ヒラギノ角ゴ Pro W3" charset="0"/>
              </a:defRPr>
            </a:lvl1pPr>
            <a:lvl2pPr marL="742950" indent="-285750" eaLnBrk="0" hangingPunct="0">
              <a:defRPr sz="2400">
                <a:solidFill>
                  <a:schemeClr val="tx1"/>
                </a:solidFill>
                <a:latin typeface="Times" charset="0"/>
                <a:ea typeface="ヒラギノ角ゴ Pro W3" charset="0"/>
                <a:cs typeface="ヒラギノ角ゴ Pro W3" charset="0"/>
              </a:defRPr>
            </a:lvl2pPr>
            <a:lvl3pPr marL="1143000" indent="-228600" eaLnBrk="0" hangingPunct="0">
              <a:defRPr sz="2400">
                <a:solidFill>
                  <a:schemeClr val="tx1"/>
                </a:solidFill>
                <a:latin typeface="Times" charset="0"/>
                <a:ea typeface="ヒラギノ角ゴ Pro W3" charset="0"/>
                <a:cs typeface="ヒラギノ角ゴ Pro W3" charset="0"/>
              </a:defRPr>
            </a:lvl3pPr>
            <a:lvl4pPr marL="1600200" indent="-228600" eaLnBrk="0" hangingPunct="0">
              <a:defRPr sz="2400">
                <a:solidFill>
                  <a:schemeClr val="tx1"/>
                </a:solidFill>
                <a:latin typeface="Times" charset="0"/>
                <a:ea typeface="ヒラギノ角ゴ Pro W3" charset="0"/>
                <a:cs typeface="ヒラギノ角ゴ Pro W3" charset="0"/>
              </a:defRPr>
            </a:lvl4pPr>
            <a:lvl5pPr marL="2057400" indent="-228600" eaLnBrk="0" hangingPunct="0">
              <a:defRPr sz="2400">
                <a:solidFill>
                  <a:schemeClr val="tx1"/>
                </a:solidFill>
                <a:latin typeface="Times"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eaLnBrk="1" hangingPunct="1"/>
            <a:r>
              <a:rPr lang="en-US" sz="2000">
                <a:latin typeface="Garamond" charset="0"/>
                <a:cs typeface="Garamond" charset="0"/>
              </a:rPr>
              <a:t>Earth surface</a:t>
            </a:r>
          </a:p>
        </p:txBody>
      </p:sp>
      <p:pic>
        <p:nvPicPr>
          <p:cNvPr id="21510" name="Picture 6" descr="Screen shot 2014-12-01 at 10.06.0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38200"/>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Screen shot 2014-12-01 at 10.06.0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362200"/>
            <a:ext cx="1190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219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5"/>
          <p:cNvSpPr>
            <a:spLocks noGrp="1"/>
          </p:cNvSpPr>
          <p:nvPr>
            <p:ph type="title"/>
          </p:nvPr>
        </p:nvSpPr>
        <p:spPr/>
        <p:txBody>
          <a:bodyPr/>
          <a:lstStyle/>
          <a:p>
            <a:pPr algn="l" eaLnBrk="1" hangingPunct="1"/>
            <a:r>
              <a:rPr lang="en-US" sz="2400" dirty="0">
                <a:solidFill>
                  <a:srgbClr val="FF0000"/>
                </a:solidFill>
                <a:latin typeface="Georgia" charset="0"/>
                <a:ea typeface="ＭＳ Ｐゴシック" charset="0"/>
                <a:cs typeface="ＭＳ Ｐゴシック" charset="0"/>
              </a:rPr>
              <a:t>Length of Day</a:t>
            </a:r>
          </a:p>
        </p:txBody>
      </p:sp>
      <p:sp>
        <p:nvSpPr>
          <p:cNvPr id="8" name="Content Placeholder 7"/>
          <p:cNvSpPr>
            <a:spLocks noGrp="1"/>
          </p:cNvSpPr>
          <p:nvPr>
            <p:ph sz="half" idx="4294967295"/>
          </p:nvPr>
        </p:nvSpPr>
        <p:spPr>
          <a:xfrm>
            <a:off x="4953000" y="1295400"/>
            <a:ext cx="3442841" cy="5410200"/>
          </a:xfrm>
        </p:spPr>
        <p:txBody>
          <a:bodyPr/>
          <a:lstStyle/>
          <a:p>
            <a:pPr eaLnBrk="1" hangingPunct="1">
              <a:buFont typeface="Wingdings 2" charset="0"/>
              <a:buNone/>
            </a:pPr>
            <a:r>
              <a:rPr lang="en-US" b="1" dirty="0">
                <a:latin typeface="Georgia" charset="0"/>
                <a:ea typeface="ＭＳ Ｐゴシック" charset="0"/>
                <a:cs typeface="ＭＳ Ｐゴシック" charset="0"/>
              </a:rPr>
              <a:t>Summer</a:t>
            </a:r>
            <a:r>
              <a:rPr lang="en-US" dirty="0">
                <a:latin typeface="Georgia" charset="0"/>
                <a:ea typeface="ＭＳ Ｐゴシック" charset="0"/>
                <a:cs typeface="ＭＳ Ｐゴシック" charset="0"/>
              </a:rPr>
              <a:t>-When Earth is tilted toward sun; the sun</a:t>
            </a:r>
            <a:r>
              <a:rPr lang="ja-JP" altLang="en-US" dirty="0">
                <a:latin typeface="Georgia" charset="0"/>
                <a:ea typeface="ＭＳ Ｐゴシック" charset="0"/>
                <a:cs typeface="ＭＳ Ｐゴシック" charset="0"/>
              </a:rPr>
              <a:t>’</a:t>
            </a:r>
            <a:r>
              <a:rPr lang="en-US" altLang="ja-JP" dirty="0">
                <a:latin typeface="Georgia" charset="0"/>
                <a:ea typeface="ＭＳ Ｐゴシック" charset="0"/>
                <a:cs typeface="ＭＳ Ｐゴシック" charset="0"/>
              </a:rPr>
              <a:t>s path is higher = longer day</a:t>
            </a:r>
          </a:p>
          <a:p>
            <a:pPr eaLnBrk="1" hangingPunct="1">
              <a:buFont typeface="Wingdings 2" charset="0"/>
              <a:buNone/>
            </a:pPr>
            <a:endParaRPr lang="en-US" dirty="0">
              <a:latin typeface="Georgia" charset="0"/>
              <a:ea typeface="ＭＳ Ｐゴシック" charset="0"/>
              <a:cs typeface="ＭＳ Ｐゴシック" charset="0"/>
            </a:endParaRPr>
          </a:p>
          <a:p>
            <a:pPr eaLnBrk="1" hangingPunct="1">
              <a:buFont typeface="Wingdings 2" charset="0"/>
              <a:buNone/>
            </a:pPr>
            <a:r>
              <a:rPr lang="en-US" b="1" dirty="0">
                <a:latin typeface="Georgia" charset="0"/>
                <a:ea typeface="ＭＳ Ｐゴシック" charset="0"/>
                <a:cs typeface="ＭＳ Ｐゴシック" charset="0"/>
              </a:rPr>
              <a:t>Winter</a:t>
            </a:r>
            <a:r>
              <a:rPr lang="en-US" dirty="0">
                <a:latin typeface="Georgia" charset="0"/>
                <a:ea typeface="ＭＳ Ｐゴシック" charset="0"/>
                <a:cs typeface="ＭＳ Ｐゴシック" charset="0"/>
              </a:rPr>
              <a:t>-Earth is tilted away from sun; sun</a:t>
            </a:r>
            <a:r>
              <a:rPr lang="ja-JP" altLang="en-US" dirty="0">
                <a:latin typeface="Georgia" charset="0"/>
                <a:ea typeface="ＭＳ Ｐゴシック" charset="0"/>
                <a:cs typeface="ＭＳ Ｐゴシック" charset="0"/>
              </a:rPr>
              <a:t>’</a:t>
            </a:r>
            <a:r>
              <a:rPr lang="en-US" altLang="ja-JP" dirty="0">
                <a:latin typeface="Georgia" charset="0"/>
                <a:ea typeface="ＭＳ Ｐゴシック" charset="0"/>
                <a:cs typeface="ＭＳ Ｐゴシック" charset="0"/>
              </a:rPr>
              <a:t>s path is lower and day is shorter</a:t>
            </a:r>
            <a:endParaRPr lang="en-US" dirty="0">
              <a:latin typeface="Georgia" charset="0"/>
              <a:ea typeface="ＭＳ Ｐゴシック" charset="0"/>
              <a:cs typeface="ＭＳ Ｐゴシック" charset="0"/>
            </a:endParaRPr>
          </a:p>
        </p:txBody>
      </p:sp>
      <p:pic>
        <p:nvPicPr>
          <p:cNvPr id="22532" name="Content Placeholder 8"/>
          <p:cNvPicPr>
            <a:picLocks noGrp="1" noChangeAspect="1"/>
          </p:cNvPicPr>
          <p:nvPr>
            <p:ph sz="half" idx="4294967295"/>
          </p:nvPr>
        </p:nvPicPr>
        <p:blipFill>
          <a:blip r:embed="rId2">
            <a:extLst>
              <a:ext uri="{28A0092B-C50C-407E-A947-70E740481C1C}">
                <a14:useLocalDpi xmlns:a14="http://schemas.microsoft.com/office/drawing/2010/main" val="0"/>
              </a:ext>
            </a:extLst>
          </a:blip>
          <a:srcRect t="-66168" b="-66168"/>
          <a:stretch>
            <a:fillRect/>
          </a:stretch>
        </p:blipFill>
        <p:spPr>
          <a:xfrm>
            <a:off x="281004" y="-150100"/>
            <a:ext cx="4600575" cy="5334000"/>
          </a:xfrm>
        </p:spPr>
      </p:pic>
    </p:spTree>
    <p:extLst>
      <p:ext uri="{BB962C8B-B14F-4D97-AF65-F5344CB8AC3E}">
        <p14:creationId xmlns:p14="http://schemas.microsoft.com/office/powerpoint/2010/main" val="2143451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15888"/>
            <a:ext cx="7620000" cy="963612"/>
          </a:xfrm>
        </p:spPr>
        <p:txBody>
          <a:bodyPr/>
          <a:lstStyle/>
          <a:p>
            <a:r>
              <a:rPr lang="en-US" sz="4000" dirty="0"/>
              <a:t>Length of Day</a:t>
            </a:r>
          </a:p>
        </p:txBody>
      </p:sp>
      <p:sp>
        <p:nvSpPr>
          <p:cNvPr id="3" name="Content Placeholder 2"/>
          <p:cNvSpPr>
            <a:spLocks noGrp="1"/>
          </p:cNvSpPr>
          <p:nvPr>
            <p:ph idx="1"/>
          </p:nvPr>
        </p:nvSpPr>
        <p:spPr>
          <a:xfrm>
            <a:off x="4889500" y="1444095"/>
            <a:ext cx="3460750" cy="4673071"/>
          </a:xfrm>
        </p:spPr>
        <p:txBody>
          <a:bodyPr/>
          <a:lstStyle/>
          <a:p>
            <a:r>
              <a:rPr lang="en-US" sz="2800" dirty="0"/>
              <a:t>Earth’s tilt is 23.5</a:t>
            </a:r>
            <a:r>
              <a:rPr lang="en-US" sz="2800" baseline="30000" dirty="0"/>
              <a:t>0</a:t>
            </a:r>
            <a:endParaRPr lang="en-US" sz="2800" dirty="0"/>
          </a:p>
          <a:p>
            <a:r>
              <a:rPr lang="en-US" sz="2800" dirty="0"/>
              <a:t>Tilt stays constant during the revolution around the sun</a:t>
            </a:r>
          </a:p>
          <a:p>
            <a:r>
              <a:rPr lang="en-US" sz="2800" dirty="0"/>
              <a:t>Results in times when the tilt is pointed toward or away from the sun during the year</a:t>
            </a:r>
          </a:p>
          <a:p>
            <a:endParaRPr lang="en-US" dirty="0"/>
          </a:p>
        </p:txBody>
      </p:sp>
      <p:pic>
        <p:nvPicPr>
          <p:cNvPr id="4" name="Picture 6"/>
          <p:cNvPicPr>
            <a:picLocks noChangeAspect="1"/>
          </p:cNvPicPr>
          <p:nvPr/>
        </p:nvPicPr>
        <p:blipFill rotWithShape="1">
          <a:blip r:embed="rId2">
            <a:extLst>
              <a:ext uri="{28A0092B-C50C-407E-A947-70E740481C1C}">
                <a14:useLocalDpi xmlns:a14="http://schemas.microsoft.com/office/drawing/2010/main" val="0"/>
              </a:ext>
            </a:extLst>
          </a:blip>
          <a:srcRect l="42634"/>
          <a:stretch/>
        </p:blipFill>
        <p:spPr bwMode="auto">
          <a:xfrm>
            <a:off x="-1" y="1371600"/>
            <a:ext cx="364278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ular Callout 4"/>
          <p:cNvSpPr/>
          <p:nvPr/>
        </p:nvSpPr>
        <p:spPr>
          <a:xfrm>
            <a:off x="2819400" y="1905000"/>
            <a:ext cx="1600200" cy="914400"/>
          </a:xfrm>
          <a:prstGeom prst="wedgeRectCallout">
            <a:avLst>
              <a:gd name="adj1" fmla="val -74941"/>
              <a:gd name="adj2" fmla="val 11653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t>Northern </a:t>
            </a:r>
          </a:p>
          <a:p>
            <a:pPr algn="ctr">
              <a:defRPr/>
            </a:pPr>
            <a:r>
              <a:rPr lang="en-US" sz="2000" dirty="0"/>
              <a:t>Hemisphere</a:t>
            </a:r>
          </a:p>
        </p:txBody>
      </p:sp>
      <p:sp>
        <p:nvSpPr>
          <p:cNvPr id="6" name="Rectangular Callout 5"/>
          <p:cNvSpPr/>
          <p:nvPr/>
        </p:nvSpPr>
        <p:spPr>
          <a:xfrm>
            <a:off x="2819400" y="5181600"/>
            <a:ext cx="1600200" cy="914400"/>
          </a:xfrm>
          <a:prstGeom prst="wedgeRectCallout">
            <a:avLst>
              <a:gd name="adj1" fmla="val -89065"/>
              <a:gd name="adj2" fmla="val -69423"/>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t>Southern</a:t>
            </a:r>
          </a:p>
          <a:p>
            <a:pPr algn="ctr">
              <a:defRPr/>
            </a:pPr>
            <a:r>
              <a:rPr lang="en-US" sz="2000" dirty="0"/>
              <a:t>Hemisphere</a:t>
            </a:r>
          </a:p>
        </p:txBody>
      </p:sp>
    </p:spTree>
    <p:extLst>
      <p:ext uri="{BB962C8B-B14F-4D97-AF65-F5344CB8AC3E}">
        <p14:creationId xmlns:p14="http://schemas.microsoft.com/office/powerpoint/2010/main" val="1732856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92806" y="611370"/>
            <a:ext cx="7991310" cy="2332566"/>
          </a:xfrm>
        </p:spPr>
        <p:txBody>
          <a:bodyPr/>
          <a:lstStyle/>
          <a:p>
            <a:r>
              <a:rPr lang="en-US" sz="2600" dirty="0"/>
              <a:t>N. Hemisphere -tilted away from sun (light spread out)</a:t>
            </a:r>
          </a:p>
          <a:p>
            <a:r>
              <a:rPr lang="en-US" sz="2600" dirty="0"/>
              <a:t>S. Hemisphere -tilted toward sun (light concentrated)</a:t>
            </a:r>
          </a:p>
          <a:p>
            <a:r>
              <a:rPr lang="en-US" sz="2600" dirty="0"/>
              <a:t>Equator? </a:t>
            </a:r>
            <a:r>
              <a:rPr lang="en-US" sz="2400" dirty="0"/>
              <a:t>never tilted toward or away (one season)</a:t>
            </a:r>
          </a:p>
          <a:p>
            <a:endParaRPr lang="en-US" dirty="0"/>
          </a:p>
        </p:txBody>
      </p:sp>
      <p:pic>
        <p:nvPicPr>
          <p:cNvPr id="6" name="Picture 5"/>
          <p:cNvPicPr>
            <a:picLocks noChangeAspect="1"/>
          </p:cNvPicPr>
          <p:nvPr/>
        </p:nvPicPr>
        <p:blipFill>
          <a:blip r:embed="rId3"/>
          <a:stretch>
            <a:fillRect/>
          </a:stretch>
        </p:blipFill>
        <p:spPr>
          <a:xfrm>
            <a:off x="698500" y="2349500"/>
            <a:ext cx="6749203" cy="4218252"/>
          </a:xfrm>
          <a:prstGeom prst="rect">
            <a:avLst/>
          </a:prstGeom>
        </p:spPr>
      </p:pic>
      <p:sp>
        <p:nvSpPr>
          <p:cNvPr id="7" name="Rectangular Callout 6"/>
          <p:cNvSpPr/>
          <p:nvPr/>
        </p:nvSpPr>
        <p:spPr>
          <a:xfrm>
            <a:off x="7325782" y="3883024"/>
            <a:ext cx="1058334" cy="973666"/>
          </a:xfrm>
          <a:prstGeom prst="wedgeRectCallout">
            <a:avLst>
              <a:gd name="adj1" fmla="val -35833"/>
              <a:gd name="adj2" fmla="val 10271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Longest day</a:t>
            </a:r>
          </a:p>
        </p:txBody>
      </p:sp>
      <p:sp>
        <p:nvSpPr>
          <p:cNvPr id="10" name="Rectangular Callout 9"/>
          <p:cNvSpPr/>
          <p:nvPr/>
        </p:nvSpPr>
        <p:spPr>
          <a:xfrm>
            <a:off x="118532" y="5805754"/>
            <a:ext cx="973669" cy="973666"/>
          </a:xfrm>
          <a:prstGeom prst="wedgeRectCallout">
            <a:avLst>
              <a:gd name="adj1" fmla="val 85340"/>
              <a:gd name="adj2" fmla="val -7228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Shortest day</a:t>
            </a:r>
          </a:p>
        </p:txBody>
      </p:sp>
      <p:sp>
        <p:nvSpPr>
          <p:cNvPr id="11" name="Rectangular Callout 10"/>
          <p:cNvSpPr/>
          <p:nvPr/>
        </p:nvSpPr>
        <p:spPr>
          <a:xfrm>
            <a:off x="4940300" y="2729972"/>
            <a:ext cx="1058334" cy="761472"/>
          </a:xfrm>
          <a:prstGeom prst="wedgeRectCallout">
            <a:avLst>
              <a:gd name="adj1" fmla="val -51833"/>
              <a:gd name="adj2" fmla="val 1274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Equal night</a:t>
            </a:r>
          </a:p>
        </p:txBody>
      </p:sp>
      <p:sp>
        <p:nvSpPr>
          <p:cNvPr id="2" name="TextBox 1"/>
          <p:cNvSpPr txBox="1"/>
          <p:nvPr/>
        </p:nvSpPr>
        <p:spPr>
          <a:xfrm>
            <a:off x="5902958" y="6094240"/>
            <a:ext cx="2481158" cy="369332"/>
          </a:xfrm>
          <a:prstGeom prst="rect">
            <a:avLst/>
          </a:prstGeom>
          <a:noFill/>
        </p:spPr>
        <p:txBody>
          <a:bodyPr wrap="square" rtlCol="0">
            <a:spAutoFit/>
          </a:bodyPr>
          <a:lstStyle/>
          <a:p>
            <a:r>
              <a:rPr lang="en-US" dirty="0">
                <a:hlinkClick r:id="rId4"/>
              </a:rPr>
              <a:t>Midnight Sun Alaska</a:t>
            </a:r>
            <a:endParaRPr lang="en-US" dirty="0"/>
          </a:p>
        </p:txBody>
      </p:sp>
      <p:sp>
        <p:nvSpPr>
          <p:cNvPr id="3" name="TextBox 2"/>
          <p:cNvSpPr txBox="1"/>
          <p:nvPr/>
        </p:nvSpPr>
        <p:spPr>
          <a:xfrm>
            <a:off x="5902958" y="6410088"/>
            <a:ext cx="2481158" cy="369332"/>
          </a:xfrm>
          <a:prstGeom prst="rect">
            <a:avLst/>
          </a:prstGeom>
          <a:noFill/>
        </p:spPr>
        <p:txBody>
          <a:bodyPr wrap="square" rtlCol="0">
            <a:spAutoFit/>
          </a:bodyPr>
          <a:lstStyle/>
          <a:p>
            <a:r>
              <a:rPr lang="en-US" dirty="0">
                <a:hlinkClick r:id="rId5"/>
              </a:rPr>
              <a:t>Planetary View (mute)</a:t>
            </a:r>
            <a:endParaRPr lang="en-US" dirty="0"/>
          </a:p>
        </p:txBody>
      </p:sp>
      <p:sp>
        <p:nvSpPr>
          <p:cNvPr id="4" name="TextBox 3">
            <a:extLst>
              <a:ext uri="{FF2B5EF4-FFF2-40B4-BE49-F238E27FC236}">
                <a16:creationId xmlns="" xmlns:a16="http://schemas.microsoft.com/office/drawing/2014/main" id="{EE7973ED-77D3-E247-9671-F7F5B21BFAEF}"/>
              </a:ext>
            </a:extLst>
          </p:cNvPr>
          <p:cNvSpPr txBox="1"/>
          <p:nvPr/>
        </p:nvSpPr>
        <p:spPr>
          <a:xfrm>
            <a:off x="432486" y="0"/>
            <a:ext cx="3323968" cy="369332"/>
          </a:xfrm>
          <a:prstGeom prst="rect">
            <a:avLst/>
          </a:prstGeom>
          <a:noFill/>
        </p:spPr>
        <p:txBody>
          <a:bodyPr wrap="square" rtlCol="0">
            <a:spAutoFit/>
          </a:bodyPr>
          <a:lstStyle/>
          <a:p>
            <a:r>
              <a:rPr lang="en-US" dirty="0"/>
              <a:t>In December…</a:t>
            </a:r>
          </a:p>
        </p:txBody>
      </p:sp>
    </p:spTree>
    <p:extLst>
      <p:ext uri="{BB962C8B-B14F-4D97-AF65-F5344CB8AC3E}">
        <p14:creationId xmlns:p14="http://schemas.microsoft.com/office/powerpoint/2010/main" val="2825790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620000" cy="1143000"/>
          </a:xfrm>
        </p:spPr>
        <p:txBody>
          <a:bodyPr wrap="square" numCol="1" anchorCtr="0" compatLnSpc="1">
            <a:prstTxWarp prst="textNoShape">
              <a:avLst/>
            </a:prstTxWarp>
          </a:bodyPr>
          <a:lstStyle/>
          <a:p>
            <a:pPr eaLnBrk="1" hangingPunct="1"/>
            <a:r>
              <a:rPr lang="en-US" sz="4000">
                <a:latin typeface="Cambria" charset="0"/>
                <a:ea typeface="ＭＳ Ｐゴシック" charset="0"/>
                <a:cs typeface="ＭＳ Ｐゴシック" charset="0"/>
              </a:rPr>
              <a:t>Heat Transfer occurs by…</a:t>
            </a:r>
          </a:p>
        </p:txBody>
      </p:sp>
      <p:sp>
        <p:nvSpPr>
          <p:cNvPr id="3" name="Content Placeholder 2"/>
          <p:cNvSpPr>
            <a:spLocks noGrp="1"/>
          </p:cNvSpPr>
          <p:nvPr>
            <p:ph idx="1"/>
          </p:nvPr>
        </p:nvSpPr>
        <p:spPr>
          <a:xfrm>
            <a:off x="228599" y="1143000"/>
            <a:ext cx="8249553" cy="1752600"/>
          </a:xfrm>
        </p:spPr>
        <p:txBody>
          <a:bodyPr/>
          <a:lstStyle/>
          <a:p>
            <a:pPr eaLnBrk="1" hangingPunct="1"/>
            <a:r>
              <a:rPr lang="en-US" dirty="0">
                <a:solidFill>
                  <a:srgbClr val="1466C5"/>
                </a:solidFill>
                <a:latin typeface="Calibri" charset="0"/>
                <a:ea typeface="ＭＳ Ｐゴシック" charset="0"/>
                <a:cs typeface="ＭＳ Ｐゴシック" charset="0"/>
              </a:rPr>
              <a:t>Radiation</a:t>
            </a:r>
            <a:r>
              <a:rPr lang="en-US" dirty="0">
                <a:latin typeface="Calibri" charset="0"/>
                <a:ea typeface="ＭＳ Ｐゴシック" charset="0"/>
                <a:cs typeface="ＭＳ Ｐゴシック" charset="0"/>
              </a:rPr>
              <a:t>- UV/Visible light absorbed by Earth’s surface</a:t>
            </a:r>
          </a:p>
          <a:p>
            <a:pPr eaLnBrk="1" hangingPunct="1"/>
            <a:r>
              <a:rPr lang="en-US" dirty="0">
                <a:solidFill>
                  <a:srgbClr val="1466C5"/>
                </a:solidFill>
                <a:latin typeface="Calibri" charset="0"/>
                <a:ea typeface="ＭＳ Ｐゴシック" charset="0"/>
                <a:cs typeface="ＭＳ Ｐゴシック" charset="0"/>
              </a:rPr>
              <a:t>Conduction</a:t>
            </a:r>
            <a:r>
              <a:rPr lang="en-US" dirty="0">
                <a:latin typeface="Calibri" charset="0"/>
                <a:ea typeface="ＭＳ Ｐゴシック" charset="0"/>
                <a:cs typeface="ＭＳ Ｐゴシック" charset="0"/>
              </a:rPr>
              <a:t>- The surface is in direct contact with the air above</a:t>
            </a:r>
          </a:p>
          <a:p>
            <a:pPr eaLnBrk="1" hangingPunct="1"/>
            <a:r>
              <a:rPr lang="en-US" dirty="0">
                <a:solidFill>
                  <a:srgbClr val="1466C5"/>
                </a:solidFill>
                <a:latin typeface="Calibri" charset="0"/>
                <a:ea typeface="ＭＳ Ｐゴシック" charset="0"/>
                <a:cs typeface="ＭＳ Ｐゴシック" charset="0"/>
              </a:rPr>
              <a:t>Convection</a:t>
            </a:r>
            <a:r>
              <a:rPr lang="en-US" dirty="0">
                <a:latin typeface="Calibri" charset="0"/>
                <a:ea typeface="ＭＳ Ｐゴシック" charset="0"/>
                <a:cs typeface="ＭＳ Ｐゴシック" charset="0"/>
              </a:rPr>
              <a:t>- Moving air distributes heat</a:t>
            </a:r>
          </a:p>
          <a:p>
            <a:pPr eaLnBrk="1" hangingPunct="1">
              <a:buFont typeface="Arial" charset="0"/>
              <a:buNone/>
            </a:pPr>
            <a:endParaRPr lang="en-US" dirty="0">
              <a:latin typeface="Calibri" charset="0"/>
              <a:ea typeface="ＭＳ Ｐゴシック" charset="0"/>
              <a:cs typeface="ＭＳ Ｐゴシック" charset="0"/>
            </a:endParaRPr>
          </a:p>
        </p:txBody>
      </p:sp>
      <p:pic>
        <p:nvPicPr>
          <p:cNvPr id="14340" name="Picture 4" descr="c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971800"/>
            <a:ext cx="4881563"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338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98402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idx="4294967295"/>
          </p:nvPr>
        </p:nvSpPr>
        <p:spPr/>
        <p:txBody>
          <a:bodyPr/>
          <a:lstStyle/>
          <a:p>
            <a:pPr eaLnBrk="1" hangingPunct="1"/>
            <a:r>
              <a:rPr lang="en-US" dirty="0"/>
              <a:t>What?</a:t>
            </a:r>
          </a:p>
        </p:txBody>
      </p:sp>
      <p:pic>
        <p:nvPicPr>
          <p:cNvPr id="97284" name="Picture 7"/>
          <p:cNvPicPr>
            <a:picLocks noGrp="1" noChangeAspect="1" noChangeArrowheads="1"/>
          </p:cNvPicPr>
          <p:nvPr>
            <p:ph type="chart" sz="half" idx="4294967295"/>
          </p:nvPr>
        </p:nvPicPr>
        <p:blipFill>
          <a:blip r:embed="rId2"/>
          <a:srcRect/>
          <a:stretch>
            <a:fillRect/>
          </a:stretch>
        </p:blipFill>
        <p:spPr>
          <a:xfrm>
            <a:off x="427038" y="1524000"/>
            <a:ext cx="3940175" cy="4598988"/>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697850" y="768350"/>
            <a:ext cx="7595899" cy="5139868"/>
          </a:xfrm>
          <a:prstGeom prst="rect">
            <a:avLst/>
          </a:prstGeom>
          <a:no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endParaRPr lang="en-US" dirty="0"/>
          </a:p>
          <a:p>
            <a:pPr algn="ctr">
              <a:defRPr/>
            </a:pPr>
            <a:r>
              <a:rPr lang="en-US" dirty="0"/>
              <a:t>The amount of          that hits</a:t>
            </a:r>
            <a:r>
              <a:rPr lang="en-US" sz="3200" dirty="0"/>
              <a:t>         </a:t>
            </a:r>
            <a:r>
              <a:rPr lang="en-US" dirty="0"/>
              <a:t>of</a:t>
            </a:r>
            <a:r>
              <a:rPr lang="en-US" sz="3200" dirty="0"/>
              <a:t> </a:t>
            </a:r>
            <a:r>
              <a:rPr lang="en-US" sz="32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Earths surface</a:t>
            </a:r>
          </a:p>
          <a:p>
            <a:pPr algn="ctr">
              <a:defRPr/>
            </a:pPr>
            <a:r>
              <a:rPr lang="en-US" sz="32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 </a:t>
            </a:r>
          </a:p>
          <a:p>
            <a:pPr algn="ctr">
              <a:defRPr/>
            </a:pPr>
            <a:r>
              <a:rPr lang="en-US" sz="3200" dirty="0"/>
              <a:t>in  1          hour </a:t>
            </a:r>
          </a:p>
          <a:p>
            <a:pPr algn="ctr">
              <a:defRPr/>
            </a:pPr>
            <a:endParaRPr lang="en-US" sz="3200" dirty="0"/>
          </a:p>
          <a:p>
            <a:pPr algn="ctr">
              <a:defRPr/>
            </a:pPr>
            <a:r>
              <a:rPr lang="en-US" sz="3200" dirty="0"/>
              <a:t>Is </a:t>
            </a:r>
            <a:r>
              <a:rPr lang="en-US" sz="4800" dirty="0">
                <a:solidFill>
                  <a:schemeClr val="accent5"/>
                </a:solidFill>
              </a:rPr>
              <a:t>&gt;</a:t>
            </a:r>
            <a:r>
              <a:rPr lang="en-US" sz="3200" dirty="0">
                <a:solidFill>
                  <a:schemeClr val="accent5"/>
                </a:solidFill>
              </a:rPr>
              <a:t> </a:t>
            </a:r>
            <a:r>
              <a:rPr lang="en-US" sz="3200" dirty="0"/>
              <a:t>than   the amount of </a:t>
            </a:r>
            <a:r>
              <a:rPr lang="en-US" sz="320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energy</a:t>
            </a:r>
          </a:p>
          <a:p>
            <a:pPr algn="ctr">
              <a:defRPr/>
            </a:pPr>
            <a:r>
              <a:rPr lang="en-US" sz="3200" b="1" dirty="0">
                <a:ln w="12700">
                  <a:solidFill>
                    <a:schemeClr val="tx2">
                      <a:satMod val="155000"/>
                    </a:schemeClr>
                  </a:solidFill>
                  <a:prstDash val="solid"/>
                </a:ln>
                <a:solidFill>
                  <a:srgbClr val="800000"/>
                </a:solidFill>
                <a:effectLst>
                  <a:outerShdw blurRad="41275" dist="20320" dir="1800000" algn="tl" rotWithShape="0">
                    <a:srgbClr val="000000">
                      <a:alpha val="40000"/>
                    </a:srgbClr>
                  </a:outerShdw>
                </a:effectLst>
              </a:rPr>
              <a:t>             </a:t>
            </a:r>
            <a:r>
              <a:rPr lang="en-US" sz="3200" dirty="0"/>
              <a:t> </a:t>
            </a:r>
          </a:p>
          <a:p>
            <a:pPr algn="ctr">
              <a:defRPr/>
            </a:pPr>
            <a:r>
              <a:rPr lang="en-US" sz="3200" dirty="0"/>
              <a:t>used by all people      </a:t>
            </a:r>
          </a:p>
          <a:p>
            <a:pPr>
              <a:defRPr/>
            </a:pPr>
            <a:endParaRPr lang="en-US" sz="3200" dirty="0"/>
          </a:p>
          <a:p>
            <a:pPr algn="ctr">
              <a:defRPr/>
            </a:pPr>
            <a:r>
              <a:rPr lang="en-US" sz="3200" dirty="0"/>
              <a:t>in a year.</a:t>
            </a:r>
          </a:p>
        </p:txBody>
      </p:sp>
      <p:sp>
        <p:nvSpPr>
          <p:cNvPr id="2" name="Rectangle 1"/>
          <p:cNvSpPr/>
          <p:nvPr/>
        </p:nvSpPr>
        <p:spPr>
          <a:xfrm>
            <a:off x="4495800" y="1143000"/>
            <a:ext cx="609600" cy="6096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FF"/>
              </a:solidFill>
            </a:endParaRPr>
          </a:p>
        </p:txBody>
      </p:sp>
      <p:pic>
        <p:nvPicPr>
          <p:cNvPr id="778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12725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454" y="232568"/>
            <a:ext cx="274320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Box 8"/>
          <p:cNvSpPr txBox="1">
            <a:spLocks noChangeArrowheads="1"/>
          </p:cNvSpPr>
          <p:nvPr/>
        </p:nvSpPr>
        <p:spPr bwMode="auto">
          <a:xfrm>
            <a:off x="4419600" y="1219200"/>
            <a:ext cx="750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1 m</a:t>
            </a:r>
            <a:r>
              <a:rPr lang="en-US" baseline="30000"/>
              <a:t>3</a:t>
            </a:r>
          </a:p>
        </p:txBody>
      </p:sp>
      <p:sp>
        <p:nvSpPr>
          <p:cNvPr id="77833" name="TextBox 9"/>
          <p:cNvSpPr txBox="1">
            <a:spLocks noChangeArrowheads="1"/>
          </p:cNvSpPr>
          <p:nvPr/>
        </p:nvSpPr>
        <p:spPr bwMode="auto">
          <a:xfrm>
            <a:off x="1143000" y="1219200"/>
            <a:ext cx="18081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a:t>The amount of sunlight</a:t>
            </a:r>
          </a:p>
        </p:txBody>
      </p:sp>
      <p:pic>
        <p:nvPicPr>
          <p:cNvPr id="77834"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0532" y="4329506"/>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5029200"/>
            <a:ext cx="17240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70545" y="2669188"/>
            <a:ext cx="1371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33400"/>
            <a:ext cx="9144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079817"/>
      </p:ext>
    </p:extLst>
  </p:cSld>
  <p:clrMapOvr>
    <a:masterClrMapping/>
  </p:clrMapOvr>
  <p:transition xmlns:p14="http://schemas.microsoft.com/office/powerpoint/2010/mai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beach"/>
          <p:cNvPicPr>
            <a:picLocks noChangeAspect="1" noChangeArrowheads="1"/>
          </p:cNvPicPr>
          <p:nvPr/>
        </p:nvPicPr>
        <p:blipFill>
          <a:blip r:embed="rId3"/>
          <a:srcRect/>
          <a:stretch>
            <a:fillRect/>
          </a:stretch>
        </p:blipFill>
        <p:spPr bwMode="auto">
          <a:xfrm>
            <a:off x="304800" y="2667000"/>
            <a:ext cx="8447088" cy="3211513"/>
          </a:xfrm>
          <a:prstGeom prst="rect">
            <a:avLst/>
          </a:prstGeom>
          <a:noFill/>
          <a:ln w="9525">
            <a:noFill/>
            <a:miter lim="800000"/>
            <a:headEnd/>
            <a:tailEnd/>
          </a:ln>
        </p:spPr>
      </p:pic>
      <p:sp>
        <p:nvSpPr>
          <p:cNvPr id="88068" name="Text Box 4"/>
          <p:cNvSpPr txBox="1">
            <a:spLocks noChangeArrowheads="1"/>
          </p:cNvSpPr>
          <p:nvPr/>
        </p:nvSpPr>
        <p:spPr bwMode="auto">
          <a:xfrm>
            <a:off x="152400" y="3352800"/>
            <a:ext cx="8458200" cy="519113"/>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US" sz="2800" dirty="0">
                <a:solidFill>
                  <a:schemeClr val="bg1"/>
                </a:solidFill>
                <a:latin typeface="Arial Rounded MT Bold" charset="0"/>
              </a:rPr>
              <a:t>Land ?               Or         water?</a:t>
            </a:r>
          </a:p>
        </p:txBody>
      </p:sp>
      <p:sp>
        <p:nvSpPr>
          <p:cNvPr id="2" name="Title 1"/>
          <p:cNvSpPr>
            <a:spLocks noGrp="1"/>
          </p:cNvSpPr>
          <p:nvPr>
            <p:ph type="title"/>
          </p:nvPr>
        </p:nvSpPr>
        <p:spPr/>
        <p:txBody>
          <a:bodyPr/>
          <a:lstStyle/>
          <a:p>
            <a:r>
              <a:rPr lang="en-US" sz="4000" dirty="0"/>
              <a:t>Not all surfaces absorb heat equally</a:t>
            </a:r>
          </a:p>
        </p:txBody>
      </p:sp>
      <p:sp>
        <p:nvSpPr>
          <p:cNvPr id="3" name="Content Placeholder 2"/>
          <p:cNvSpPr>
            <a:spLocks noGrp="1"/>
          </p:cNvSpPr>
          <p:nvPr>
            <p:ph idx="1"/>
          </p:nvPr>
        </p:nvSpPr>
        <p:spPr/>
        <p:txBody>
          <a:bodyPr/>
          <a:lstStyle/>
          <a:p>
            <a:r>
              <a:rPr lang="en-US" dirty="0"/>
              <a:t>Land heats more quickly than water</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588684" y="740833"/>
            <a:ext cx="7301025" cy="646331"/>
          </a:xfrm>
          <a:prstGeom prst="rect">
            <a:avLst/>
          </a:prstGeom>
          <a:noFill/>
          <a:ln w="9525">
            <a:noFill/>
            <a:miter lim="800000"/>
            <a:headEnd/>
            <a:tailEnd/>
          </a:ln>
        </p:spPr>
        <p:txBody>
          <a:bodyPr wrap="square">
            <a:prstTxWarp prst="textNoShape">
              <a:avLst/>
            </a:prstTxWarp>
            <a:spAutoFit/>
          </a:bodyPr>
          <a:lstStyle/>
          <a:p>
            <a:pPr eaLnBrk="1" hangingPunct="1">
              <a:spcBef>
                <a:spcPct val="50000"/>
              </a:spcBef>
            </a:pPr>
            <a:r>
              <a:rPr lang="en-US" sz="3600" dirty="0">
                <a:latin typeface="Arial Rounded MT Bold" charset="0"/>
              </a:rPr>
              <a:t> </a:t>
            </a:r>
          </a:p>
        </p:txBody>
      </p:sp>
      <p:pic>
        <p:nvPicPr>
          <p:cNvPr id="5" name="Picture 4"/>
          <p:cNvPicPr>
            <a:picLocks noChangeAspect="1"/>
          </p:cNvPicPr>
          <p:nvPr/>
        </p:nvPicPr>
        <p:blipFill>
          <a:blip r:embed="rId3"/>
          <a:stretch>
            <a:fillRect/>
          </a:stretch>
        </p:blipFill>
        <p:spPr>
          <a:xfrm>
            <a:off x="4621660" y="893122"/>
            <a:ext cx="3667206" cy="3139128"/>
          </a:xfrm>
          <a:prstGeom prst="rect">
            <a:avLst/>
          </a:prstGeom>
        </p:spPr>
      </p:pic>
      <p:sp>
        <p:nvSpPr>
          <p:cNvPr id="3" name="Content Placeholder 2"/>
          <p:cNvSpPr>
            <a:spLocks noGrp="1"/>
          </p:cNvSpPr>
          <p:nvPr>
            <p:ph idx="1"/>
          </p:nvPr>
        </p:nvSpPr>
        <p:spPr>
          <a:xfrm>
            <a:off x="188691" y="182033"/>
            <a:ext cx="7620000" cy="1394883"/>
          </a:xfrm>
        </p:spPr>
        <p:txBody>
          <a:bodyPr>
            <a:normAutofit fontScale="92500" lnSpcReduction="20000"/>
          </a:bodyPr>
          <a:lstStyle/>
          <a:p>
            <a:pPr marL="114300" indent="0">
              <a:buNone/>
            </a:pPr>
            <a:r>
              <a:rPr lang="en-US" sz="3600" dirty="0">
                <a:solidFill>
                  <a:srgbClr val="FF0000"/>
                </a:solidFill>
              </a:rPr>
              <a:t>Specific heat </a:t>
            </a:r>
            <a:r>
              <a:rPr lang="en-US" sz="3600" dirty="0"/>
              <a:t>is the amount of energy required to raise the temperature of 1g of material by 1</a:t>
            </a:r>
            <a:r>
              <a:rPr lang="en-US" sz="3600" baseline="30000" dirty="0"/>
              <a:t>0</a:t>
            </a:r>
            <a:r>
              <a:rPr lang="en-US" sz="3600" dirty="0"/>
              <a:t>C.</a:t>
            </a:r>
          </a:p>
          <a:p>
            <a:endParaRPr lang="en-US" dirty="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457" y="2576514"/>
            <a:ext cx="4727575"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143500" y="3799415"/>
            <a:ext cx="2815167" cy="1785104"/>
          </a:xfrm>
          <a:prstGeom prst="rect">
            <a:avLst/>
          </a:prstGeom>
          <a:noFill/>
        </p:spPr>
        <p:txBody>
          <a:bodyPr wrap="square" rtlCol="0">
            <a:spAutoFit/>
          </a:bodyPr>
          <a:lstStyle/>
          <a:p>
            <a:r>
              <a:rPr lang="en-US" sz="2200" b="1" dirty="0">
                <a:solidFill>
                  <a:schemeClr val="bg2">
                    <a:lumMod val="50000"/>
                  </a:schemeClr>
                </a:solidFill>
              </a:rPr>
              <a:t>Examples</a:t>
            </a:r>
            <a:r>
              <a:rPr lang="en-US" sz="2200" dirty="0"/>
              <a:t>- </a:t>
            </a:r>
          </a:p>
          <a:p>
            <a:r>
              <a:rPr lang="en-US" sz="2200" dirty="0"/>
              <a:t>metals heat quickly (copper 0.09 </a:t>
            </a:r>
            <a:r>
              <a:rPr lang="en-US" sz="2200" dirty="0" err="1"/>
              <a:t>cal</a:t>
            </a:r>
            <a:r>
              <a:rPr lang="en-US" sz="2200" dirty="0"/>
              <a:t>/g) and water heats slowly (1.00 </a:t>
            </a:r>
            <a:r>
              <a:rPr lang="en-US" sz="2200" dirty="0" err="1"/>
              <a:t>cal</a:t>
            </a:r>
            <a:r>
              <a:rPr lang="en-US" sz="2200" dirty="0"/>
              <a:t>/g)</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a:xfrm>
            <a:off x="304800" y="243417"/>
            <a:ext cx="7854950" cy="1562100"/>
          </a:xfrm>
        </p:spPr>
        <p:txBody>
          <a:bodyPr/>
          <a:lstStyle/>
          <a:p>
            <a:pPr eaLnBrk="1" hangingPunct="1"/>
            <a:r>
              <a:rPr lang="en-US" sz="4000" dirty="0">
                <a:latin typeface="Georgia" charset="0"/>
                <a:ea typeface="ＭＳ Ｐゴシック" charset="0"/>
                <a:cs typeface="ＭＳ Ｐゴシック" charset="0"/>
              </a:rPr>
              <a:t>Why does water have such a high specific heat (high heat capacity)?</a:t>
            </a:r>
          </a:p>
        </p:txBody>
      </p:sp>
      <p:sp>
        <p:nvSpPr>
          <p:cNvPr id="93187" name="Rectangle 4"/>
          <p:cNvSpPr>
            <a:spLocks noGrp="1"/>
          </p:cNvSpPr>
          <p:nvPr>
            <p:ph type="body" sz="half" idx="4294967295"/>
          </p:nvPr>
        </p:nvSpPr>
        <p:spPr>
          <a:xfrm>
            <a:off x="3724275" y="2082800"/>
            <a:ext cx="4191000" cy="4598988"/>
          </a:xfrm>
        </p:spPr>
        <p:txBody>
          <a:bodyPr/>
          <a:lstStyle/>
          <a:p>
            <a:pPr eaLnBrk="1" hangingPunct="1"/>
            <a:r>
              <a:rPr lang="en-US" sz="2300" dirty="0">
                <a:latin typeface="Georgia" charset="0"/>
                <a:ea typeface="ＭＳ Ｐゴシック" charset="0"/>
                <a:cs typeface="ＭＳ Ｐゴシック" charset="0"/>
              </a:rPr>
              <a:t>Water</a:t>
            </a:r>
            <a:r>
              <a:rPr lang="ja-JP" altLang="en-US" sz="2300" dirty="0">
                <a:latin typeface="Georgia" charset="0"/>
                <a:ea typeface="ＭＳ Ｐゴシック" charset="0"/>
                <a:cs typeface="ＭＳ Ｐゴシック" charset="0"/>
              </a:rPr>
              <a:t>’</a:t>
            </a:r>
            <a:r>
              <a:rPr lang="en-US" sz="2300" dirty="0">
                <a:latin typeface="Georgia" charset="0"/>
                <a:ea typeface="ＭＳ Ｐゴシック" charset="0"/>
                <a:cs typeface="ＭＳ Ｐゴシック" charset="0"/>
              </a:rPr>
              <a:t>s hydrogen bonds of attraction take more energy to pull apart</a:t>
            </a:r>
          </a:p>
          <a:p>
            <a:pPr eaLnBrk="1" hangingPunct="1">
              <a:buFont typeface="Wingdings 2" charset="0"/>
              <a:buNone/>
            </a:pPr>
            <a:endParaRPr lang="en-US" sz="2300" dirty="0">
              <a:latin typeface="Georgia" charset="0"/>
              <a:ea typeface="ＭＳ Ｐゴシック" charset="0"/>
              <a:cs typeface="ＭＳ Ｐゴシック" charset="0"/>
            </a:endParaRPr>
          </a:p>
          <a:p>
            <a:pPr eaLnBrk="1" hangingPunct="1"/>
            <a:r>
              <a:rPr lang="en-US" sz="2300" dirty="0">
                <a:latin typeface="Georgia" charset="0"/>
                <a:ea typeface="ＭＳ Ｐゴシック" charset="0"/>
                <a:cs typeface="ＭＳ Ｐゴシック" charset="0"/>
              </a:rPr>
              <a:t>Metals have weak bonds are do not take much energy to pull apart </a:t>
            </a:r>
          </a:p>
        </p:txBody>
      </p:sp>
      <p:pic>
        <p:nvPicPr>
          <p:cNvPr id="96261" name="Picture 5" descr="specific heat of water"/>
          <p:cNvPicPr>
            <a:picLocks noGrp="1" noChangeAspect="1" noChangeArrowheads="1"/>
          </p:cNvPicPr>
          <p:nvPr>
            <p:ph type="chart" sz="half" idx="4294967295"/>
          </p:nvPr>
        </p:nvPicPr>
        <p:blipFill>
          <a:blip r:embed="rId2">
            <a:extLst>
              <a:ext uri="{28A0092B-C50C-407E-A947-70E740481C1C}">
                <a14:useLocalDpi xmlns:a14="http://schemas.microsoft.com/office/drawing/2010/main" val="0"/>
              </a:ext>
            </a:extLst>
          </a:blip>
          <a:srcRect/>
          <a:stretch>
            <a:fillRect/>
          </a:stretch>
        </p:blipFill>
        <p:spPr>
          <a:xfrm rot="5400000">
            <a:off x="-862806" y="3110706"/>
            <a:ext cx="4191000" cy="1855788"/>
          </a:xfrm>
        </p:spPr>
      </p:pic>
      <p:sp>
        <p:nvSpPr>
          <p:cNvPr id="93189" name="Text Box 6"/>
          <p:cNvSpPr txBox="1">
            <a:spLocks noChangeArrowheads="1"/>
          </p:cNvSpPr>
          <p:nvPr/>
        </p:nvSpPr>
        <p:spPr bwMode="auto">
          <a:xfrm>
            <a:off x="2160588" y="206163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dirty="0"/>
              <a:t>Water</a:t>
            </a:r>
          </a:p>
        </p:txBody>
      </p:sp>
      <p:sp>
        <p:nvSpPr>
          <p:cNvPr id="93190" name="Text Box 7"/>
          <p:cNvSpPr txBox="1">
            <a:spLocks noChangeArrowheads="1"/>
          </p:cNvSpPr>
          <p:nvPr/>
        </p:nvSpPr>
        <p:spPr bwMode="auto">
          <a:xfrm>
            <a:off x="2343150" y="4576234"/>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dirty="0"/>
              <a:t>Metal</a:t>
            </a:r>
          </a:p>
        </p:txBody>
      </p:sp>
    </p:spTree>
    <p:extLst>
      <p:ext uri="{BB962C8B-B14F-4D97-AF65-F5344CB8AC3E}">
        <p14:creationId xmlns:p14="http://schemas.microsoft.com/office/powerpoint/2010/main" val="774091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6261"/>
                                        </p:tgtEl>
                                        <p:attrNameLst>
                                          <p:attrName>style.visibility</p:attrName>
                                        </p:attrNameLst>
                                      </p:cBhvr>
                                      <p:to>
                                        <p:strVal val="visible"/>
                                      </p:to>
                                    </p:set>
                                    <p:anim calcmode="lin" valueType="num">
                                      <p:cBhvr additive="base">
                                        <p:cTn id="7" dur="500" fill="hold"/>
                                        <p:tgtEl>
                                          <p:spTgt spid="96261"/>
                                        </p:tgtEl>
                                        <p:attrNameLst>
                                          <p:attrName>ppt_x</p:attrName>
                                        </p:attrNameLst>
                                      </p:cBhvr>
                                      <p:tavLst>
                                        <p:tav tm="0">
                                          <p:val>
                                            <p:strVal val="#ppt_x"/>
                                          </p:val>
                                        </p:tav>
                                        <p:tav tm="100000">
                                          <p:val>
                                            <p:strVal val="#ppt_x"/>
                                          </p:val>
                                        </p:tav>
                                      </p:tavLst>
                                    </p:anim>
                                    <p:anim calcmode="lin" valueType="num">
                                      <p:cBhvr additive="base">
                                        <p:cTn id="8" dur="500" fill="hold"/>
                                        <p:tgtEl>
                                          <p:spTgt spid="962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6727"/>
            <a:ext cx="4614333" cy="553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228600" y="273050"/>
            <a:ext cx="335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t>Oceans moderate temperature change</a:t>
            </a:r>
          </a:p>
        </p:txBody>
      </p:sp>
      <p:pic>
        <p:nvPicPr>
          <p:cNvPr id="2662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8096" y="273051"/>
            <a:ext cx="4409965" cy="254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5147734" y="4627033"/>
            <a:ext cx="3657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dirty="0">
                <a:hlinkClick r:id="rId5"/>
              </a:rPr>
              <a:t>Moderating Climate Demo</a:t>
            </a:r>
            <a:endParaRPr lang="en-US" dirty="0"/>
          </a:p>
        </p:txBody>
      </p:sp>
    </p:spTree>
    <p:extLst>
      <p:ext uri="{BB962C8B-B14F-4D97-AF65-F5344CB8AC3E}">
        <p14:creationId xmlns:p14="http://schemas.microsoft.com/office/powerpoint/2010/main" val="3629216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304800" y="1752600"/>
            <a:ext cx="4040188" cy="733425"/>
          </a:xfrm>
          <a:ln w="15875" cap="rnd" algn="ctr"/>
          <a:effectLst>
            <a:outerShdw blurRad="50800" dist="25400" dir="5400000" rotWithShape="0">
              <a:srgbClr val="000000">
                <a:alpha val="35000"/>
              </a:srgbClr>
            </a:outerShdw>
          </a:effectLst>
        </p:spPr>
        <p:txBody>
          <a:bodyPr anchor="ctr">
            <a:noAutofit/>
          </a:bodyPr>
          <a:lstStyle/>
          <a:p>
            <a:pPr marL="0" indent="0" algn="ctr">
              <a:lnSpc>
                <a:spcPct val="90000"/>
              </a:lnSpc>
              <a:buFont typeface="Wingdings 2" charset="2"/>
              <a:buNone/>
              <a:defRPr/>
            </a:pPr>
            <a:r>
              <a:rPr lang="en-US" sz="1800" dirty="0">
                <a:solidFill>
                  <a:srgbClr val="000000"/>
                </a:solidFill>
              </a:rPr>
              <a:t>Ocean </a:t>
            </a:r>
            <a:r>
              <a:rPr lang="en-US" sz="1800" i="1" dirty="0">
                <a:solidFill>
                  <a:srgbClr val="000000"/>
                </a:solidFill>
              </a:rPr>
              <a:t>c</a:t>
            </a:r>
            <a:r>
              <a:rPr lang="en-US" sz="1800" dirty="0">
                <a:solidFill>
                  <a:srgbClr val="000000"/>
                </a:solidFill>
              </a:rPr>
              <a:t>urrents influence air temp, which blows over landmasses</a:t>
            </a:r>
          </a:p>
          <a:p>
            <a:pPr marL="0" indent="0" algn="ctr">
              <a:lnSpc>
                <a:spcPct val="90000"/>
              </a:lnSpc>
              <a:buFont typeface="Wingdings 2" charset="2"/>
              <a:buNone/>
              <a:defRPr/>
            </a:pPr>
            <a:endParaRPr lang="en-US" sz="2900" b="1" dirty="0">
              <a:solidFill>
                <a:srgbClr val="000000"/>
              </a:solidFill>
            </a:endParaRPr>
          </a:p>
        </p:txBody>
      </p:sp>
      <p:sp>
        <p:nvSpPr>
          <p:cNvPr id="9" name="Text Placeholder 8"/>
          <p:cNvSpPr>
            <a:spLocks noGrp="1"/>
          </p:cNvSpPr>
          <p:nvPr>
            <p:ph type="body" sz="half" idx="4294967295"/>
          </p:nvPr>
        </p:nvSpPr>
        <p:spPr>
          <a:xfrm>
            <a:off x="4800600" y="1447800"/>
            <a:ext cx="4041775" cy="731838"/>
          </a:xfrm>
          <a:ln w="15875" cap="rnd" algn="ctr"/>
          <a:effectLst>
            <a:outerShdw blurRad="50800" dist="25400" dir="5400000" rotWithShape="0">
              <a:srgbClr val="000000">
                <a:alpha val="35000"/>
              </a:srgbClr>
            </a:outerShdw>
          </a:effectLst>
        </p:spPr>
        <p:txBody>
          <a:bodyPr anchor="ctr">
            <a:noAutofit/>
          </a:bodyPr>
          <a:lstStyle/>
          <a:p>
            <a:pPr marL="0" indent="0">
              <a:lnSpc>
                <a:spcPct val="90000"/>
              </a:lnSpc>
              <a:buFont typeface="Wingdings 2" charset="2"/>
              <a:buNone/>
              <a:defRPr/>
            </a:pPr>
            <a:r>
              <a:rPr lang="en-US" sz="2000">
                <a:solidFill>
                  <a:srgbClr val="000000"/>
                </a:solidFill>
              </a:rPr>
              <a:t>Ex:  cool CA current; </a:t>
            </a:r>
          </a:p>
          <a:p>
            <a:pPr marL="0" indent="0">
              <a:lnSpc>
                <a:spcPct val="90000"/>
              </a:lnSpc>
              <a:buFont typeface="Wingdings 2" charset="2"/>
              <a:buNone/>
              <a:defRPr/>
            </a:pPr>
            <a:r>
              <a:rPr lang="en-US" sz="2000">
                <a:solidFill>
                  <a:srgbClr val="000000"/>
                </a:solidFill>
              </a:rPr>
              <a:t>        warm Caribbean climate</a:t>
            </a:r>
          </a:p>
        </p:txBody>
      </p:sp>
      <p:sp>
        <p:nvSpPr>
          <p:cNvPr id="98308" name="Content Placeholder 3"/>
          <p:cNvSpPr>
            <a:spLocks noGrp="1"/>
          </p:cNvSpPr>
          <p:nvPr>
            <p:ph sz="quarter" idx="4294967295"/>
          </p:nvPr>
        </p:nvSpPr>
        <p:spPr>
          <a:xfrm>
            <a:off x="303213" y="2498995"/>
            <a:ext cx="4041775" cy="3817938"/>
          </a:xfrm>
        </p:spPr>
        <p:txBody>
          <a:bodyPr/>
          <a:lstStyle/>
          <a:p>
            <a:pPr marL="0" indent="0">
              <a:buFont typeface="Wingdings 2" charset="2"/>
              <a:buNone/>
            </a:pPr>
            <a:endParaRPr lang="en-US" sz="2800">
              <a:solidFill>
                <a:srgbClr val="000000"/>
              </a:solidFill>
            </a:endParaRPr>
          </a:p>
        </p:txBody>
      </p:sp>
      <p:sp>
        <p:nvSpPr>
          <p:cNvPr id="98309" name="Content Placeholder 9"/>
          <p:cNvSpPr>
            <a:spLocks noGrp="1"/>
          </p:cNvSpPr>
          <p:nvPr>
            <p:ph sz="quarter" idx="4294967295"/>
          </p:nvPr>
        </p:nvSpPr>
        <p:spPr>
          <a:xfrm>
            <a:off x="4572000" y="2471738"/>
            <a:ext cx="4038600" cy="3821112"/>
          </a:xfrm>
        </p:spPr>
        <p:txBody>
          <a:bodyPr/>
          <a:lstStyle/>
          <a:p>
            <a:endParaRPr lang="en-US" dirty="0"/>
          </a:p>
        </p:txBody>
      </p:sp>
      <p:sp>
        <p:nvSpPr>
          <p:cNvPr id="98310" name="Title 7"/>
          <p:cNvSpPr>
            <a:spLocks noGrp="1"/>
          </p:cNvSpPr>
          <p:nvPr>
            <p:ph type="title" idx="4294967295"/>
          </p:nvPr>
        </p:nvSpPr>
        <p:spPr>
          <a:xfrm>
            <a:off x="0" y="0"/>
            <a:ext cx="9525000" cy="1676400"/>
          </a:xfrm>
        </p:spPr>
        <p:txBody>
          <a:bodyPr/>
          <a:lstStyle/>
          <a:p>
            <a:r>
              <a:rPr lang="en-US" sz="2800" b="1" dirty="0">
                <a:solidFill>
                  <a:srgbClr val="000000"/>
                </a:solidFill>
              </a:rPr>
              <a:t>All those H bonds means temp changes are slow; </a:t>
            </a:r>
            <a:br>
              <a:rPr lang="en-US" sz="2800" b="1" dirty="0">
                <a:solidFill>
                  <a:srgbClr val="000000"/>
                </a:solidFill>
              </a:rPr>
            </a:br>
            <a:r>
              <a:rPr lang="en-US" sz="2800" b="1" i="1" dirty="0">
                <a:solidFill>
                  <a:srgbClr val="000000"/>
                </a:solidFill>
              </a:rPr>
              <a:t>Oceans moderate climate</a:t>
            </a:r>
            <a:r>
              <a:rPr lang="en-US" sz="3600" dirty="0">
                <a:solidFill>
                  <a:srgbClr val="000000"/>
                </a:solidFill>
              </a:rPr>
              <a:t/>
            </a:r>
            <a:br>
              <a:rPr lang="en-US" sz="3600" dirty="0">
                <a:solidFill>
                  <a:srgbClr val="000000"/>
                </a:solidFill>
              </a:rPr>
            </a:br>
            <a:endParaRPr lang="en-US" dirty="0"/>
          </a:p>
        </p:txBody>
      </p:sp>
      <p:pic>
        <p:nvPicPr>
          <p:cNvPr id="98311" name="Picture 4"/>
          <p:cNvPicPr>
            <a:picLocks noChangeAspect="1"/>
          </p:cNvPicPr>
          <p:nvPr/>
        </p:nvPicPr>
        <p:blipFill>
          <a:blip r:embed="rId3"/>
          <a:srcRect/>
          <a:stretch>
            <a:fillRect/>
          </a:stretch>
        </p:blipFill>
        <p:spPr bwMode="auto">
          <a:xfrm>
            <a:off x="398511" y="2651395"/>
            <a:ext cx="3810000" cy="2857500"/>
          </a:xfrm>
          <a:prstGeom prst="rect">
            <a:avLst/>
          </a:prstGeom>
          <a:noFill/>
          <a:ln w="9525">
            <a:noFill/>
            <a:miter lim="800000"/>
            <a:headEnd/>
            <a:tailEnd/>
          </a:ln>
        </p:spPr>
      </p:pic>
      <p:pic>
        <p:nvPicPr>
          <p:cNvPr id="98312" name="Picture 6"/>
          <p:cNvPicPr>
            <a:picLocks noChangeAspect="1"/>
          </p:cNvPicPr>
          <p:nvPr/>
        </p:nvPicPr>
        <p:blipFill>
          <a:blip r:embed="rId4"/>
          <a:srcRect/>
          <a:stretch>
            <a:fillRect/>
          </a:stretch>
        </p:blipFill>
        <p:spPr bwMode="auto">
          <a:xfrm>
            <a:off x="4714663" y="2590800"/>
            <a:ext cx="3759200" cy="28194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782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0"/>
            <a:ext cx="8534400" cy="758825"/>
          </a:xfrm>
        </p:spPr>
        <p:txBody>
          <a:bodyPr/>
          <a:lstStyle/>
          <a:p>
            <a:pPr algn="l" eaLnBrk="1" hangingPunct="1"/>
            <a:r>
              <a:rPr lang="en-US" dirty="0">
                <a:latin typeface="Georgia" charset="0"/>
                <a:ea typeface="ＭＳ Ｐゴシック" charset="0"/>
                <a:cs typeface="ＭＳ Ｐゴシック" charset="0"/>
              </a:rPr>
              <a:t> Angle &amp; Intensity of Sun</a:t>
            </a:r>
          </a:p>
        </p:txBody>
      </p:sp>
      <p:sp>
        <p:nvSpPr>
          <p:cNvPr id="20483" name="TextBox 2"/>
          <p:cNvSpPr txBox="1">
            <a:spLocks noChangeArrowheads="1"/>
          </p:cNvSpPr>
          <p:nvPr/>
        </p:nvSpPr>
        <p:spPr bwMode="auto">
          <a:xfrm>
            <a:off x="3429000" y="3810000"/>
            <a:ext cx="5715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t>Summer-tilted toward</a:t>
            </a:r>
            <a:endParaRPr lang="en-US" dirty="0"/>
          </a:p>
          <a:p>
            <a:pPr>
              <a:buFont typeface="Arial" charset="0"/>
              <a:buChar char="•"/>
            </a:pPr>
            <a:r>
              <a:rPr lang="en-US" dirty="0"/>
              <a:t>Sun higher in sky 90</a:t>
            </a:r>
            <a:r>
              <a:rPr lang="en-US" baseline="30000" dirty="0"/>
              <a:t>0</a:t>
            </a:r>
            <a:r>
              <a:rPr lang="en-US" dirty="0"/>
              <a:t>-direct light</a:t>
            </a:r>
          </a:p>
          <a:p>
            <a:pPr>
              <a:buFont typeface="Arial" charset="0"/>
              <a:buChar char="•"/>
            </a:pPr>
            <a:r>
              <a:rPr lang="en-US" dirty="0"/>
              <a:t>more sun rays per square inch (hotter)</a:t>
            </a:r>
          </a:p>
          <a:p>
            <a:endParaRPr lang="en-US" dirty="0"/>
          </a:p>
          <a:p>
            <a:r>
              <a:rPr lang="en-US" b="1" dirty="0"/>
              <a:t>Winter-tilted away</a:t>
            </a:r>
            <a:endParaRPr lang="en-US" dirty="0"/>
          </a:p>
          <a:p>
            <a:pPr>
              <a:buFont typeface="Arial" charset="0"/>
              <a:buChar char="•"/>
            </a:pPr>
            <a:r>
              <a:rPr lang="en-US" dirty="0"/>
              <a:t>Sun lower in sky &lt;90 –light spread out </a:t>
            </a:r>
          </a:p>
          <a:p>
            <a:pPr>
              <a:buFont typeface="Arial" charset="0"/>
              <a:buChar char="•"/>
            </a:pPr>
            <a:r>
              <a:rPr lang="en-US" dirty="0"/>
              <a:t>Fewer sunrays per square inch (cooler)</a:t>
            </a:r>
          </a:p>
        </p:txBody>
      </p:sp>
      <p:pic>
        <p:nvPicPr>
          <p:cNvPr id="2048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59436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711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lstStyle/>
          <a:p>
            <a:r>
              <a:rPr lang="en-US" sz="4000" dirty="0"/>
              <a:t>Light angle varies with latitude </a:t>
            </a:r>
          </a:p>
        </p:txBody>
      </p:sp>
      <p:sp>
        <p:nvSpPr>
          <p:cNvPr id="3" name="Content Placeholder 2"/>
          <p:cNvSpPr>
            <a:spLocks noGrp="1"/>
          </p:cNvSpPr>
          <p:nvPr>
            <p:ph idx="1"/>
          </p:nvPr>
        </p:nvSpPr>
        <p:spPr>
          <a:xfrm>
            <a:off x="294217" y="1040342"/>
            <a:ext cx="3764871" cy="4522258"/>
          </a:xfrm>
        </p:spPr>
        <p:txBody>
          <a:bodyPr/>
          <a:lstStyle/>
          <a:p>
            <a:pPr>
              <a:spcBef>
                <a:spcPct val="50000"/>
              </a:spcBef>
            </a:pPr>
            <a:r>
              <a:rPr lang="en-US" u="sng" dirty="0"/>
              <a:t>Equator </a:t>
            </a:r>
            <a:r>
              <a:rPr lang="en-US" dirty="0"/>
              <a:t>receives more direct, concentrated rays/cm</a:t>
            </a:r>
            <a:r>
              <a:rPr lang="en-US" baseline="30000" dirty="0"/>
              <a:t>2</a:t>
            </a:r>
            <a:endParaRPr lang="en-US" dirty="0"/>
          </a:p>
          <a:p>
            <a:pPr>
              <a:spcBef>
                <a:spcPct val="50000"/>
              </a:spcBef>
            </a:pPr>
            <a:r>
              <a:rPr lang="en-US" u="sng" dirty="0"/>
              <a:t>Poles </a:t>
            </a:r>
            <a:r>
              <a:rPr lang="en-US" dirty="0"/>
              <a:t>receive less direct, less concentrated rays/cm</a:t>
            </a:r>
            <a:r>
              <a:rPr lang="en-US" baseline="30000" dirty="0"/>
              <a:t>2</a:t>
            </a:r>
          </a:p>
          <a:p>
            <a:endParaRPr lang="en-US" dirty="0"/>
          </a:p>
        </p:txBody>
      </p:sp>
      <p:grpSp>
        <p:nvGrpSpPr>
          <p:cNvPr id="4" name="Group 5"/>
          <p:cNvGrpSpPr>
            <a:grpSpLocks/>
          </p:cNvGrpSpPr>
          <p:nvPr/>
        </p:nvGrpSpPr>
        <p:grpSpPr bwMode="auto">
          <a:xfrm>
            <a:off x="3814233" y="1600200"/>
            <a:ext cx="4572000" cy="4206875"/>
            <a:chOff x="2736" y="144"/>
            <a:chExt cx="2880" cy="265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144"/>
              <a:ext cx="2880" cy="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4560" y="2640"/>
              <a:ext cx="100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000"/>
                <a:t>http://www.sonoma.edu</a:t>
              </a:r>
            </a:p>
          </p:txBody>
        </p:sp>
      </p:grpSp>
      <p:pic>
        <p:nvPicPr>
          <p:cNvPr id="7" name="Picture 6"/>
          <p:cNvPicPr>
            <a:picLocks noChangeAspect="1"/>
          </p:cNvPicPr>
          <p:nvPr/>
        </p:nvPicPr>
        <p:blipFill>
          <a:blip r:embed="rId3"/>
          <a:stretch>
            <a:fillRect/>
          </a:stretch>
        </p:blipFill>
        <p:spPr>
          <a:xfrm>
            <a:off x="457200" y="3462868"/>
            <a:ext cx="3194050" cy="3194050"/>
          </a:xfrm>
          <a:prstGeom prst="rect">
            <a:avLst/>
          </a:prstGeom>
        </p:spPr>
      </p:pic>
    </p:spTree>
    <p:extLst>
      <p:ext uri="{BB962C8B-B14F-4D97-AF65-F5344CB8AC3E}">
        <p14:creationId xmlns:p14="http://schemas.microsoft.com/office/powerpoint/2010/main" val="2410331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5">
            <a:extLst>
              <a:ext uri="{FF2B5EF4-FFF2-40B4-BE49-F238E27FC236}">
                <a16:creationId xmlns="" xmlns:a16="http://schemas.microsoft.com/office/drawing/2014/main" id="{2C78D166-9A59-1B44-886E-C224C89EAFFD}"/>
              </a:ext>
            </a:extLst>
          </p:cNvPr>
          <p:cNvGrpSpPr>
            <a:grpSpLocks/>
          </p:cNvGrpSpPr>
          <p:nvPr/>
        </p:nvGrpSpPr>
        <p:grpSpPr bwMode="auto">
          <a:xfrm>
            <a:off x="914400" y="1447800"/>
            <a:ext cx="7543800" cy="4811713"/>
            <a:chOff x="288" y="288"/>
            <a:chExt cx="3840" cy="2318"/>
          </a:xfrm>
        </p:grpSpPr>
        <p:pic>
          <p:nvPicPr>
            <p:cNvPr id="17454" name="Picture 2">
              <a:extLst>
                <a:ext uri="{FF2B5EF4-FFF2-40B4-BE49-F238E27FC236}">
                  <a16:creationId xmlns="" xmlns:a16="http://schemas.microsoft.com/office/drawing/2014/main" id="{CCC88602-CA38-4B4C-B6F6-FAD79E127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88"/>
              <a:ext cx="3840" cy="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5" name="Text Box 4">
              <a:extLst>
                <a:ext uri="{FF2B5EF4-FFF2-40B4-BE49-F238E27FC236}">
                  <a16:creationId xmlns="" xmlns:a16="http://schemas.microsoft.com/office/drawing/2014/main" id="{86A66D42-F0D8-A645-95D1-F579249F0060}"/>
                </a:ext>
              </a:extLst>
            </p:cNvPr>
            <p:cNvSpPr txBox="1">
              <a:spLocks noChangeArrowheads="1"/>
            </p:cNvSpPr>
            <p:nvPr/>
          </p:nvSpPr>
          <p:spPr bwMode="auto">
            <a:xfrm>
              <a:off x="384" y="2496"/>
              <a:ext cx="1488"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900">
                  <a:latin typeface="Arial" panose="020B0604020202020204" pitchFamily="34" charset="0"/>
                </a:rPr>
                <a:t>http://earsi.com/ggp01.htm</a:t>
              </a:r>
            </a:p>
          </p:txBody>
        </p:sp>
      </p:grpSp>
      <p:sp>
        <p:nvSpPr>
          <p:cNvPr id="17410" name="Title 2">
            <a:extLst>
              <a:ext uri="{FF2B5EF4-FFF2-40B4-BE49-F238E27FC236}">
                <a16:creationId xmlns="" xmlns:a16="http://schemas.microsoft.com/office/drawing/2014/main" id="{6542BA2F-BBB7-A445-BC09-5AC5EA9F5505}"/>
              </a:ext>
            </a:extLst>
          </p:cNvPr>
          <p:cNvSpPr>
            <a:spLocks noGrp="1"/>
          </p:cNvSpPr>
          <p:nvPr>
            <p:ph type="title"/>
          </p:nvPr>
        </p:nvSpPr>
        <p:spPr>
          <a:xfrm>
            <a:off x="304800" y="304800"/>
            <a:ext cx="8534400" cy="1143000"/>
          </a:xfrm>
        </p:spPr>
        <p:txBody>
          <a:bodyPr/>
          <a:lstStyle/>
          <a:p>
            <a:r>
              <a:rPr lang="en-US" altLang="en-US" sz="3200" b="1">
                <a:solidFill>
                  <a:srgbClr val="000000"/>
                </a:solidFill>
                <a:ea typeface="ＭＳ Ｐゴシック" panose="020B0600070205080204" pitchFamily="34" charset="-128"/>
              </a:rPr>
              <a:t>The Ins &amp; Outs of Solar Energy</a:t>
            </a:r>
            <a:r>
              <a:rPr lang="en-US" altLang="en-US" sz="3600">
                <a:latin typeface="Stone Sans ITC TT-SemiIta" charset="0"/>
                <a:ea typeface="ＭＳ Ｐゴシック" panose="020B0600070205080204" pitchFamily="34" charset="-128"/>
              </a:rPr>
              <a:t/>
            </a:r>
            <a:br>
              <a:rPr lang="en-US" altLang="en-US" sz="3600">
                <a:latin typeface="Stone Sans ITC TT-SemiIta" charset="0"/>
                <a:ea typeface="ＭＳ Ｐゴシック" panose="020B0600070205080204" pitchFamily="34" charset="-128"/>
              </a:rPr>
            </a:br>
            <a:endParaRPr lang="en-US" altLang="en-US">
              <a:ea typeface="ＭＳ Ｐゴシック" panose="020B0600070205080204" pitchFamily="34" charset="-128"/>
            </a:endParaRPr>
          </a:p>
        </p:txBody>
      </p:sp>
      <p:sp>
        <p:nvSpPr>
          <p:cNvPr id="2" name="TextBox 1">
            <a:extLst>
              <a:ext uri="{FF2B5EF4-FFF2-40B4-BE49-F238E27FC236}">
                <a16:creationId xmlns="" xmlns:a16="http://schemas.microsoft.com/office/drawing/2014/main" id="{F23686DA-9278-4C4C-96F9-02496E9A56A3}"/>
              </a:ext>
            </a:extLst>
          </p:cNvPr>
          <p:cNvSpPr txBox="1">
            <a:spLocks noChangeArrowheads="1"/>
          </p:cNvSpPr>
          <p:nvPr/>
        </p:nvSpPr>
        <p:spPr bwMode="auto">
          <a:xfrm>
            <a:off x="1752600" y="4419600"/>
            <a:ext cx="1038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400" b="1">
                <a:latin typeface="Candara" panose="020E0502030303020204" pitchFamily="34" charset="0"/>
              </a:rPr>
              <a:t>50%</a:t>
            </a:r>
          </a:p>
        </p:txBody>
      </p:sp>
      <p:sp>
        <p:nvSpPr>
          <p:cNvPr id="8" name="TextBox 7">
            <a:extLst>
              <a:ext uri="{FF2B5EF4-FFF2-40B4-BE49-F238E27FC236}">
                <a16:creationId xmlns="" xmlns:a16="http://schemas.microsoft.com/office/drawing/2014/main" id="{3E34BA63-BA21-B442-B7E3-1E5538640E82}"/>
              </a:ext>
            </a:extLst>
          </p:cNvPr>
          <p:cNvSpPr txBox="1">
            <a:spLocks noChangeArrowheads="1"/>
          </p:cNvSpPr>
          <p:nvPr/>
        </p:nvSpPr>
        <p:spPr bwMode="auto">
          <a:xfrm>
            <a:off x="4114800" y="2057400"/>
            <a:ext cx="10366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400" b="1">
                <a:latin typeface="Candara" panose="020E0502030303020204" pitchFamily="34" charset="0"/>
              </a:rPr>
              <a:t>30%</a:t>
            </a:r>
          </a:p>
        </p:txBody>
      </p:sp>
      <p:sp>
        <p:nvSpPr>
          <p:cNvPr id="9" name="TextBox 8">
            <a:extLst>
              <a:ext uri="{FF2B5EF4-FFF2-40B4-BE49-F238E27FC236}">
                <a16:creationId xmlns="" xmlns:a16="http://schemas.microsoft.com/office/drawing/2014/main" id="{E964D95C-B72A-0D45-8F94-4D2A68E9D3EF}"/>
              </a:ext>
            </a:extLst>
          </p:cNvPr>
          <p:cNvSpPr txBox="1">
            <a:spLocks noChangeArrowheads="1"/>
          </p:cNvSpPr>
          <p:nvPr/>
        </p:nvSpPr>
        <p:spPr bwMode="auto">
          <a:xfrm>
            <a:off x="2971800" y="2590800"/>
            <a:ext cx="1041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400" b="1">
                <a:latin typeface="Candara" panose="020E0502030303020204" pitchFamily="34" charset="0"/>
              </a:rPr>
              <a:t>20%</a:t>
            </a:r>
          </a:p>
        </p:txBody>
      </p:sp>
      <p:sp>
        <p:nvSpPr>
          <p:cNvPr id="14" name="TextBox 13">
            <a:extLst>
              <a:ext uri="{FF2B5EF4-FFF2-40B4-BE49-F238E27FC236}">
                <a16:creationId xmlns="" xmlns:a16="http://schemas.microsoft.com/office/drawing/2014/main" id="{AFFF310E-AD4E-8240-8DDA-149626C5823B}"/>
              </a:ext>
            </a:extLst>
          </p:cNvPr>
          <p:cNvSpPr txBox="1">
            <a:spLocks noChangeArrowheads="1"/>
          </p:cNvSpPr>
          <p:nvPr/>
        </p:nvSpPr>
        <p:spPr bwMode="auto">
          <a:xfrm>
            <a:off x="6019800" y="1828800"/>
            <a:ext cx="10652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400" b="1">
                <a:solidFill>
                  <a:srgbClr val="000000"/>
                </a:solidFill>
                <a:latin typeface="Candara" panose="020E0502030303020204" pitchFamily="34" charset="0"/>
              </a:rPr>
              <a:t>99%</a:t>
            </a:r>
          </a:p>
        </p:txBody>
      </p:sp>
      <p:sp>
        <p:nvSpPr>
          <p:cNvPr id="4" name="Rectangle 3">
            <a:extLst>
              <a:ext uri="{FF2B5EF4-FFF2-40B4-BE49-F238E27FC236}">
                <a16:creationId xmlns="" xmlns:a16="http://schemas.microsoft.com/office/drawing/2014/main" id="{57985FD3-A0EE-A54F-A03C-4994A56F40D3}"/>
              </a:ext>
            </a:extLst>
          </p:cNvPr>
          <p:cNvSpPr/>
          <p:nvPr/>
        </p:nvSpPr>
        <p:spPr>
          <a:xfrm>
            <a:off x="914400" y="1447800"/>
            <a:ext cx="1447800" cy="381000"/>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a:p>
        </p:txBody>
      </p:sp>
      <p:sp>
        <p:nvSpPr>
          <p:cNvPr id="5" name="Rectangle 4">
            <a:extLst>
              <a:ext uri="{FF2B5EF4-FFF2-40B4-BE49-F238E27FC236}">
                <a16:creationId xmlns="" xmlns:a16="http://schemas.microsoft.com/office/drawing/2014/main" id="{71ACFD92-62B7-0B47-AA20-DD8DDCFFE8E3}"/>
              </a:ext>
            </a:extLst>
          </p:cNvPr>
          <p:cNvSpPr/>
          <p:nvPr/>
        </p:nvSpPr>
        <p:spPr>
          <a:xfrm>
            <a:off x="4038600" y="1600200"/>
            <a:ext cx="1143000" cy="609600"/>
          </a:xfrm>
          <a:prstGeom prst="rect">
            <a:avLst/>
          </a:prstGeom>
          <a:solidFill>
            <a:schemeClr val="bg1"/>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 xmlns:a16="http://schemas.microsoft.com/office/drawing/2014/main" id="{C428CB7B-892A-FE42-B778-B0FA9BA3700B}"/>
              </a:ext>
            </a:extLst>
          </p:cNvPr>
          <p:cNvSpPr/>
          <p:nvPr/>
        </p:nvSpPr>
        <p:spPr>
          <a:xfrm>
            <a:off x="2133600" y="2819400"/>
            <a:ext cx="5334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 xmlns:a16="http://schemas.microsoft.com/office/drawing/2014/main" id="{E506B127-553E-734E-A120-870BD71F6FE7}"/>
              </a:ext>
            </a:extLst>
          </p:cNvPr>
          <p:cNvSpPr/>
          <p:nvPr/>
        </p:nvSpPr>
        <p:spPr>
          <a:xfrm>
            <a:off x="2667000" y="4343400"/>
            <a:ext cx="228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 xmlns:a16="http://schemas.microsoft.com/office/drawing/2014/main" id="{AB59BCC1-886A-3D4D-BAD9-DA9DDF63DB71}"/>
              </a:ext>
            </a:extLst>
          </p:cNvPr>
          <p:cNvSpPr/>
          <p:nvPr/>
        </p:nvSpPr>
        <p:spPr>
          <a:xfrm>
            <a:off x="4876800" y="3962400"/>
            <a:ext cx="11430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 xmlns:a16="http://schemas.microsoft.com/office/drawing/2014/main" id="{2F4B7D39-8938-E642-B04B-8E1CB3D56B54}"/>
              </a:ext>
            </a:extLst>
          </p:cNvPr>
          <p:cNvSpPr/>
          <p:nvPr/>
        </p:nvSpPr>
        <p:spPr>
          <a:xfrm>
            <a:off x="4876800" y="4419600"/>
            <a:ext cx="228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 xmlns:a16="http://schemas.microsoft.com/office/drawing/2014/main" id="{CB3B33D3-4271-D14B-A4C4-232E75C63BB9}"/>
              </a:ext>
            </a:extLst>
          </p:cNvPr>
          <p:cNvSpPr/>
          <p:nvPr/>
        </p:nvSpPr>
        <p:spPr>
          <a:xfrm>
            <a:off x="7543800" y="4191000"/>
            <a:ext cx="2286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 xmlns:a16="http://schemas.microsoft.com/office/drawing/2014/main" id="{5680BF7B-E7A5-BE42-B0C7-C02ED738FBE3}"/>
              </a:ext>
            </a:extLst>
          </p:cNvPr>
          <p:cNvSpPr/>
          <p:nvPr/>
        </p:nvSpPr>
        <p:spPr>
          <a:xfrm>
            <a:off x="7086600" y="4419600"/>
            <a:ext cx="1143000" cy="83820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 xmlns:a16="http://schemas.microsoft.com/office/drawing/2014/main" id="{6825B5D3-2A77-4B44-BF34-267D3A8825C0}"/>
              </a:ext>
            </a:extLst>
          </p:cNvPr>
          <p:cNvSpPr/>
          <p:nvPr/>
        </p:nvSpPr>
        <p:spPr>
          <a:xfrm>
            <a:off x="4804328" y="4343400"/>
            <a:ext cx="1295400" cy="83820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 xmlns:a16="http://schemas.microsoft.com/office/drawing/2014/main" id="{1DC2AFC4-B13E-8C4B-B044-11927C079BF9}"/>
              </a:ext>
            </a:extLst>
          </p:cNvPr>
          <p:cNvSpPr/>
          <p:nvPr/>
        </p:nvSpPr>
        <p:spPr>
          <a:xfrm>
            <a:off x="6400800" y="3429000"/>
            <a:ext cx="457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 xmlns:a16="http://schemas.microsoft.com/office/drawing/2014/main" id="{0E1A70BB-D3BF-BB45-8134-C2483E45AC11}"/>
              </a:ext>
            </a:extLst>
          </p:cNvPr>
          <p:cNvSpPr/>
          <p:nvPr/>
        </p:nvSpPr>
        <p:spPr>
          <a:xfrm>
            <a:off x="7391400" y="1524000"/>
            <a:ext cx="990600" cy="304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 xmlns:a16="http://schemas.microsoft.com/office/drawing/2014/main" id="{2372B5E4-6805-6C49-8565-6F25C239B2FF}"/>
              </a:ext>
            </a:extLst>
          </p:cNvPr>
          <p:cNvSpPr/>
          <p:nvPr/>
        </p:nvSpPr>
        <p:spPr>
          <a:xfrm>
            <a:off x="1905000" y="5638800"/>
            <a:ext cx="5562600" cy="381000"/>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Oval 25">
            <a:extLst>
              <a:ext uri="{FF2B5EF4-FFF2-40B4-BE49-F238E27FC236}">
                <a16:creationId xmlns="" xmlns:a16="http://schemas.microsoft.com/office/drawing/2014/main" id="{1DD9EBD8-0B65-2D49-9FE2-16BE6C6D748D}"/>
              </a:ext>
            </a:extLst>
          </p:cNvPr>
          <p:cNvSpPr/>
          <p:nvPr/>
        </p:nvSpPr>
        <p:spPr>
          <a:xfrm>
            <a:off x="5943600" y="3581400"/>
            <a:ext cx="1295400" cy="838200"/>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9146144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linds(horizontal)">
                                      <p:cBhvr>
                                        <p:cTn id="23" dur="500"/>
                                        <p:tgtEl>
                                          <p:spTgt spid="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71496" cy="675580"/>
          </a:xfrm>
        </p:spPr>
        <p:txBody>
          <a:bodyPr/>
          <a:lstStyle/>
          <a:p>
            <a:r>
              <a:rPr lang="en-US" sz="3000" dirty="0"/>
              <a:t>Entering sunlight is</a:t>
            </a:r>
            <a:r>
              <a:rPr lang="mr-IN" sz="3000" dirty="0"/>
              <a:t>…</a:t>
            </a:r>
            <a:endParaRPr lang="en-US" sz="3000" dirty="0"/>
          </a:p>
        </p:txBody>
      </p:sp>
      <p:sp>
        <p:nvSpPr>
          <p:cNvPr id="3" name="Content Placeholder 2"/>
          <p:cNvSpPr>
            <a:spLocks noGrp="1"/>
          </p:cNvSpPr>
          <p:nvPr>
            <p:ph idx="1"/>
          </p:nvPr>
        </p:nvSpPr>
        <p:spPr>
          <a:xfrm>
            <a:off x="4556219" y="1096786"/>
            <a:ext cx="3969595" cy="3521097"/>
          </a:xfrm>
        </p:spPr>
        <p:txBody>
          <a:bodyPr>
            <a:normAutofit/>
          </a:bodyPr>
          <a:lstStyle/>
          <a:p>
            <a:r>
              <a:rPr lang="en-US" b="1" dirty="0"/>
              <a:t>Reflected</a:t>
            </a:r>
            <a:r>
              <a:rPr lang="en-US" dirty="0"/>
              <a:t> by clouds, atmosphere, surface, particles in atmosphere (pollution, dust, ash)</a:t>
            </a:r>
          </a:p>
          <a:p>
            <a:r>
              <a:rPr lang="en-US" b="1" dirty="0"/>
              <a:t>Absorbed</a:t>
            </a:r>
            <a:r>
              <a:rPr lang="en-US" dirty="0"/>
              <a:t> by atmosphere (ozone) or clouds </a:t>
            </a:r>
          </a:p>
          <a:p>
            <a:r>
              <a:rPr lang="en-US" b="1" dirty="0"/>
              <a:t>Absorbed</a:t>
            </a:r>
            <a:r>
              <a:rPr lang="en-US" dirty="0"/>
              <a:t> by surface (50%) &amp; </a:t>
            </a:r>
            <a:r>
              <a:rPr lang="en-US" b="1" dirty="0"/>
              <a:t>reradiated</a:t>
            </a:r>
            <a:r>
              <a:rPr lang="en-US" dirty="0"/>
              <a:t> as heat</a:t>
            </a:r>
          </a:p>
          <a:p>
            <a:pPr marL="114300" indent="0">
              <a:buNone/>
            </a:pPr>
            <a:endParaRPr lang="en-US" dirty="0"/>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181695" y="1239304"/>
            <a:ext cx="4374524" cy="3280893"/>
          </a:xfrm>
          <a:prstGeom prst="rect">
            <a:avLst/>
          </a:prstGeom>
        </p:spPr>
      </p:pic>
      <p:sp>
        <p:nvSpPr>
          <p:cNvPr id="5" name="TextBox 4"/>
          <p:cNvSpPr txBox="1"/>
          <p:nvPr/>
        </p:nvSpPr>
        <p:spPr>
          <a:xfrm>
            <a:off x="390760" y="5124074"/>
            <a:ext cx="7317864" cy="923330"/>
          </a:xfrm>
          <a:prstGeom prst="rect">
            <a:avLst/>
          </a:prstGeom>
          <a:noFill/>
        </p:spPr>
        <p:txBody>
          <a:bodyPr wrap="square" rtlCol="0">
            <a:spAutoFit/>
          </a:bodyPr>
          <a:lstStyle/>
          <a:p>
            <a:r>
              <a:rPr lang="en-US" i="1" dirty="0"/>
              <a:t>Amount absorbed by surface/</a:t>
            </a:r>
            <a:r>
              <a:rPr lang="en-US" i="1" dirty="0" err="1"/>
              <a:t>yr</a:t>
            </a:r>
            <a:r>
              <a:rPr lang="en-US" i="1" dirty="0"/>
              <a:t> &gt; than 2x all the energy in fossil fuels ever</a:t>
            </a:r>
          </a:p>
          <a:p>
            <a:r>
              <a:rPr lang="en-US" i="1" dirty="0"/>
              <a:t>Plants only absorb &lt; 0.1% of energy/</a:t>
            </a:r>
            <a:r>
              <a:rPr lang="en-US" i="1" dirty="0" err="1"/>
              <a:t>yr</a:t>
            </a:r>
            <a:endParaRPr lang="en-US" i="1" dirty="0"/>
          </a:p>
          <a:p>
            <a:endParaRPr lang="en-US" dirty="0"/>
          </a:p>
        </p:txBody>
      </p:sp>
    </p:spTree>
    <p:extLst>
      <p:ext uri="{BB962C8B-B14F-4D97-AF65-F5344CB8AC3E}">
        <p14:creationId xmlns:p14="http://schemas.microsoft.com/office/powerpoint/2010/main" val="3049515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a:extLst>
              <a:ext uri="{FF2B5EF4-FFF2-40B4-BE49-F238E27FC236}">
                <a16:creationId xmlns="" xmlns:a16="http://schemas.microsoft.com/office/drawing/2014/main" id="{8A8013E3-F2D7-4E4B-8C90-9DC5259995F5}"/>
              </a:ext>
            </a:extLst>
          </p:cNvPr>
          <p:cNvSpPr txBox="1">
            <a:spLocks noChangeArrowheads="1"/>
          </p:cNvSpPr>
          <p:nvPr/>
        </p:nvSpPr>
        <p:spPr bwMode="auto">
          <a:xfrm>
            <a:off x="533400" y="0"/>
            <a:ext cx="184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b="1"/>
          </a:p>
          <a:p>
            <a:endParaRPr lang="en-US" altLang="en-US"/>
          </a:p>
        </p:txBody>
      </p:sp>
      <p:sp>
        <p:nvSpPr>
          <p:cNvPr id="33796" name="TextBox 4">
            <a:extLst>
              <a:ext uri="{FF2B5EF4-FFF2-40B4-BE49-F238E27FC236}">
                <a16:creationId xmlns="" xmlns:a16="http://schemas.microsoft.com/office/drawing/2014/main" id="{991CEDD9-F57E-4F4F-9767-9B7DB1EE6090}"/>
              </a:ext>
            </a:extLst>
          </p:cNvPr>
          <p:cNvSpPr txBox="1">
            <a:spLocks noChangeArrowheads="1"/>
          </p:cNvSpPr>
          <p:nvPr/>
        </p:nvSpPr>
        <p:spPr bwMode="auto">
          <a:xfrm>
            <a:off x="228600" y="5486400"/>
            <a:ext cx="7059613" cy="400050"/>
          </a:xfrm>
          <a:prstGeom prst="rect">
            <a:avLst/>
          </a:prstGeom>
          <a:noFill/>
          <a:ln>
            <a:noFill/>
          </a:ln>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b="1" i="1" dirty="0">
                <a:latin typeface="+mn-lt"/>
              </a:rPr>
              <a:t>absorbed solar radiation           terrestrial radiation</a:t>
            </a:r>
          </a:p>
        </p:txBody>
      </p:sp>
      <p:sp>
        <p:nvSpPr>
          <p:cNvPr id="9" name="TextBox 8">
            <a:extLst>
              <a:ext uri="{FF2B5EF4-FFF2-40B4-BE49-F238E27FC236}">
                <a16:creationId xmlns="" xmlns:a16="http://schemas.microsoft.com/office/drawing/2014/main" id="{63C9197E-B06C-6249-BC27-A3DA3B319329}"/>
              </a:ext>
            </a:extLst>
          </p:cNvPr>
          <p:cNvSpPr txBox="1">
            <a:spLocks noChangeArrowheads="1"/>
          </p:cNvSpPr>
          <p:nvPr/>
        </p:nvSpPr>
        <p:spPr bwMode="auto">
          <a:xfrm>
            <a:off x="533400" y="609600"/>
            <a:ext cx="3505200" cy="830263"/>
          </a:xfrm>
          <a:prstGeom prst="rect">
            <a:avLst/>
          </a:prstGeom>
          <a:noFill/>
          <a:ln>
            <a:noFill/>
          </a:ln>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a:solidFill>
                  <a:srgbClr val="000000"/>
                </a:solidFill>
                <a:latin typeface="Georgia" panose="02040502050405020303" pitchFamily="18" charset="0"/>
              </a:rPr>
              <a:t>In effect, the sun heats the Earth</a:t>
            </a:r>
            <a:r>
              <a:rPr lang="mr-IN" altLang="en-US" b="1">
                <a:solidFill>
                  <a:srgbClr val="000000"/>
                </a:solidFill>
                <a:latin typeface="Mangal" panose="02040503050203030202" pitchFamily="18" charset="0"/>
              </a:rPr>
              <a:t>…</a:t>
            </a:r>
            <a:r>
              <a:rPr lang="en-US" altLang="en-US" b="1">
                <a:solidFill>
                  <a:srgbClr val="000000"/>
                </a:solidFill>
                <a:latin typeface="Georgia" panose="02040502050405020303" pitchFamily="18" charset="0"/>
              </a:rPr>
              <a:t> </a:t>
            </a:r>
          </a:p>
        </p:txBody>
      </p:sp>
      <p:pic>
        <p:nvPicPr>
          <p:cNvPr id="23556" name="Picture 1">
            <a:extLst>
              <a:ext uri="{FF2B5EF4-FFF2-40B4-BE49-F238E27FC236}">
                <a16:creationId xmlns="" xmlns:a16="http://schemas.microsoft.com/office/drawing/2014/main" id="{9B8831F7-1EC5-504E-8C22-827622822D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87" y="1596231"/>
            <a:ext cx="56483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10">
            <a:extLst>
              <a:ext uri="{FF2B5EF4-FFF2-40B4-BE49-F238E27FC236}">
                <a16:creationId xmlns="" xmlns:a16="http://schemas.microsoft.com/office/drawing/2014/main" id="{19FE2448-6ADF-9544-B918-7DBDBA505B42}"/>
              </a:ext>
            </a:extLst>
          </p:cNvPr>
          <p:cNvSpPr txBox="1">
            <a:spLocks noChangeArrowheads="1"/>
          </p:cNvSpPr>
          <p:nvPr/>
        </p:nvSpPr>
        <p:spPr bwMode="auto">
          <a:xfrm>
            <a:off x="4800600" y="2133600"/>
            <a:ext cx="73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FCC3A"/>
                </a:solidFill>
                <a:latin typeface="Comic Sans MS" panose="030F0902030302020204" pitchFamily="66" charset="0"/>
              </a:rPr>
              <a:t>H</a:t>
            </a:r>
            <a:r>
              <a:rPr lang="en-US" altLang="en-US" baseline="-25000">
                <a:solidFill>
                  <a:srgbClr val="0FCC3A"/>
                </a:solidFill>
                <a:latin typeface="Comic Sans MS" panose="030F0902030302020204" pitchFamily="66" charset="0"/>
              </a:rPr>
              <a:t>2</a:t>
            </a:r>
            <a:r>
              <a:rPr lang="en-US" altLang="en-US">
                <a:solidFill>
                  <a:srgbClr val="0FCC3A"/>
                </a:solidFill>
                <a:latin typeface="Comic Sans MS" panose="030F0902030302020204" pitchFamily="66" charset="0"/>
              </a:rPr>
              <a:t>0</a:t>
            </a:r>
          </a:p>
        </p:txBody>
      </p:sp>
      <p:sp>
        <p:nvSpPr>
          <p:cNvPr id="23558" name="TextBox 11">
            <a:extLst>
              <a:ext uri="{FF2B5EF4-FFF2-40B4-BE49-F238E27FC236}">
                <a16:creationId xmlns="" xmlns:a16="http://schemas.microsoft.com/office/drawing/2014/main" id="{3C89D564-8727-C141-BC44-F3530779DE36}"/>
              </a:ext>
            </a:extLst>
          </p:cNvPr>
          <p:cNvSpPr txBox="1">
            <a:spLocks noChangeArrowheads="1"/>
          </p:cNvSpPr>
          <p:nvPr/>
        </p:nvSpPr>
        <p:spPr bwMode="auto">
          <a:xfrm>
            <a:off x="3810000" y="2133600"/>
            <a:ext cx="736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rgbClr val="0FCC3A"/>
                </a:solidFill>
                <a:latin typeface="Comic Sans MS" panose="030F0902030302020204" pitchFamily="66" charset="0"/>
              </a:rPr>
              <a:t>CH</a:t>
            </a:r>
            <a:r>
              <a:rPr lang="en-US" altLang="en-US" baseline="-25000">
                <a:solidFill>
                  <a:srgbClr val="0FCC3A"/>
                </a:solidFill>
                <a:latin typeface="Comic Sans MS" panose="030F0902030302020204" pitchFamily="66" charset="0"/>
              </a:rPr>
              <a:t>4</a:t>
            </a:r>
          </a:p>
        </p:txBody>
      </p:sp>
      <p:sp>
        <p:nvSpPr>
          <p:cNvPr id="3" name="TextBox 2">
            <a:extLst>
              <a:ext uri="{FF2B5EF4-FFF2-40B4-BE49-F238E27FC236}">
                <a16:creationId xmlns="" xmlns:a16="http://schemas.microsoft.com/office/drawing/2014/main" id="{26550DC6-FC4A-4147-BE8D-4FAD277DFAA0}"/>
              </a:ext>
            </a:extLst>
          </p:cNvPr>
          <p:cNvSpPr txBox="1"/>
          <p:nvPr/>
        </p:nvSpPr>
        <p:spPr>
          <a:xfrm>
            <a:off x="5992813" y="1596231"/>
            <a:ext cx="2590800" cy="2308324"/>
          </a:xfrm>
          <a:prstGeom prst="rect">
            <a:avLst/>
          </a:prstGeom>
          <a:noFill/>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mr-IN" altLang="en-US" sz="2000" b="1" dirty="0">
                <a:solidFill>
                  <a:srgbClr val="000000"/>
                </a:solidFill>
                <a:latin typeface="Mangal" panose="02040503050203030202" pitchFamily="18" charset="0"/>
              </a:rPr>
              <a:t>…</a:t>
            </a:r>
            <a:r>
              <a:rPr lang="en-US" altLang="en-US" sz="2000" b="1" dirty="0">
                <a:solidFill>
                  <a:srgbClr val="000000"/>
                </a:solidFill>
                <a:latin typeface="Georgia" panose="02040502050405020303" pitchFamily="18" charset="0"/>
              </a:rPr>
              <a:t>and the Earth heats the air, as terrestrial radiation is absorbed by greenhouse gases</a:t>
            </a:r>
          </a:p>
          <a:p>
            <a:endParaRPr lang="en-US" altLang="en-US" dirty="0">
              <a:latin typeface="Georgia" panose="02040502050405020303" pitchFamily="18" charset="0"/>
            </a:endParaRPr>
          </a:p>
        </p:txBody>
      </p:sp>
    </p:spTree>
    <p:extLst>
      <p:ext uri="{BB962C8B-B14F-4D97-AF65-F5344CB8AC3E}">
        <p14:creationId xmlns:p14="http://schemas.microsoft.com/office/powerpoint/2010/main" val="91894513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03A42569-E4FC-C540-83D0-C509DEB97B20}"/>
              </a:ext>
            </a:extLst>
          </p:cNvPr>
          <p:cNvSpPr txBox="1">
            <a:spLocks noChangeArrowheads="1"/>
          </p:cNvSpPr>
          <p:nvPr/>
        </p:nvSpPr>
        <p:spPr bwMode="auto">
          <a:xfrm>
            <a:off x="685800" y="533400"/>
            <a:ext cx="36576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200">
              <a:latin typeface="Georgia" panose="02040502050405020303" pitchFamily="18" charset="0"/>
            </a:endParaRPr>
          </a:p>
          <a:p>
            <a:r>
              <a:rPr lang="en-US" altLang="en-US" sz="2000">
                <a:latin typeface="Georgia" panose="02040502050405020303" pitchFamily="18" charset="0"/>
              </a:rPr>
              <a:t>• shorter wavelength</a:t>
            </a:r>
          </a:p>
          <a:p>
            <a:r>
              <a:rPr lang="en-US" altLang="en-US" sz="2000" i="1">
                <a:latin typeface="Georgia" panose="02040502050405020303" pitchFamily="18" charset="0"/>
              </a:rPr>
              <a:t>       visible EMR</a:t>
            </a:r>
          </a:p>
          <a:p>
            <a:endParaRPr lang="en-US" altLang="en-US" sz="1000" i="1">
              <a:latin typeface="Georgia" panose="02040502050405020303" pitchFamily="18" charset="0"/>
            </a:endParaRPr>
          </a:p>
          <a:p>
            <a:r>
              <a:rPr lang="en-US" altLang="en-US" sz="2000">
                <a:latin typeface="Georgia" panose="02040502050405020303" pitchFamily="18" charset="0"/>
              </a:rPr>
              <a:t>• absorbed by land, water</a:t>
            </a:r>
          </a:p>
          <a:p>
            <a:endParaRPr lang="en-US" altLang="en-US" i="1">
              <a:latin typeface="Georgia" panose="02040502050405020303" pitchFamily="18" charset="0"/>
            </a:endParaRPr>
          </a:p>
        </p:txBody>
      </p:sp>
      <p:sp>
        <p:nvSpPr>
          <p:cNvPr id="10" name="TextBox 9">
            <a:extLst>
              <a:ext uri="{FF2B5EF4-FFF2-40B4-BE49-F238E27FC236}">
                <a16:creationId xmlns="" xmlns:a16="http://schemas.microsoft.com/office/drawing/2014/main" id="{7179E3E4-F283-5544-B9FF-EBE0FAC739D4}"/>
              </a:ext>
            </a:extLst>
          </p:cNvPr>
          <p:cNvSpPr txBox="1">
            <a:spLocks noChangeArrowheads="1"/>
          </p:cNvSpPr>
          <p:nvPr/>
        </p:nvSpPr>
        <p:spPr bwMode="auto">
          <a:xfrm>
            <a:off x="4572000" y="762000"/>
            <a:ext cx="42672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Georgia" panose="02040502050405020303" pitchFamily="18" charset="0"/>
              </a:rPr>
              <a:t>• absorbed solar radiation re-radiated back from Earth</a:t>
            </a:r>
          </a:p>
          <a:p>
            <a:endParaRPr lang="en-US" altLang="en-US" sz="1000">
              <a:latin typeface="Georgia" panose="02040502050405020303" pitchFamily="18" charset="0"/>
            </a:endParaRPr>
          </a:p>
          <a:p>
            <a:r>
              <a:rPr lang="en-US" altLang="en-US" sz="2000">
                <a:latin typeface="Georgia" panose="02040502050405020303" pitchFamily="18" charset="0"/>
              </a:rPr>
              <a:t>• longer wavelength</a:t>
            </a:r>
          </a:p>
          <a:p>
            <a:r>
              <a:rPr lang="en-US" altLang="en-US" sz="2000" i="1">
                <a:latin typeface="Georgia" panose="02040502050405020303" pitchFamily="18" charset="0"/>
              </a:rPr>
              <a:t>       infrared (heat) EMR</a:t>
            </a:r>
          </a:p>
          <a:p>
            <a:endParaRPr lang="en-US" altLang="en-US" sz="1100">
              <a:latin typeface="Georgia" panose="02040502050405020303" pitchFamily="18" charset="0"/>
            </a:endParaRPr>
          </a:p>
          <a:p>
            <a:r>
              <a:rPr lang="en-US" altLang="en-US" sz="2000" i="1">
                <a:latin typeface="Georgia" panose="02040502050405020303" pitchFamily="18" charset="0"/>
              </a:rPr>
              <a:t>   </a:t>
            </a:r>
            <a:endParaRPr lang="en-US" altLang="en-US" i="1">
              <a:latin typeface="Georgia" panose="02040502050405020303" pitchFamily="18" charset="0"/>
            </a:endParaRPr>
          </a:p>
        </p:txBody>
      </p:sp>
      <p:sp>
        <p:nvSpPr>
          <p:cNvPr id="34821" name="TextBox 3">
            <a:extLst>
              <a:ext uri="{FF2B5EF4-FFF2-40B4-BE49-F238E27FC236}">
                <a16:creationId xmlns="" xmlns:a16="http://schemas.microsoft.com/office/drawing/2014/main" id="{5A331693-0A10-9E47-970F-09F799C84E35}"/>
              </a:ext>
            </a:extLst>
          </p:cNvPr>
          <p:cNvSpPr txBox="1">
            <a:spLocks noChangeArrowheads="1"/>
          </p:cNvSpPr>
          <p:nvPr/>
        </p:nvSpPr>
        <p:spPr bwMode="auto">
          <a:xfrm>
            <a:off x="990600" y="228600"/>
            <a:ext cx="1568891" cy="369332"/>
          </a:xfrm>
          <a:prstGeom prst="rect">
            <a:avLst/>
          </a:prstGeom>
          <a:noFill/>
          <a:ln w="9525">
            <a:noFill/>
            <a:miter lim="800000"/>
            <a:headEnd/>
            <a:tailEnd/>
          </a:ln>
        </p:spPr>
        <p:txBody>
          <a:bodyPr wrap="none">
            <a:spAutoFit/>
          </a:bodyPr>
          <a:lstStyle/>
          <a:p>
            <a:pPr>
              <a:defRPr/>
            </a:pPr>
            <a:r>
              <a:rPr lang="en-US" b="1" dirty="0">
                <a:solidFill>
                  <a:srgbClr val="FF0000"/>
                </a:solidFill>
                <a:latin typeface="+mn-lt"/>
                <a:ea typeface="ＭＳ Ｐゴシック" pitchFamily="-65" charset="-128"/>
                <a:cs typeface="ＭＳ Ｐゴシック" pitchFamily="-65" charset="-128"/>
              </a:rPr>
              <a:t>solar radiation</a:t>
            </a:r>
          </a:p>
        </p:txBody>
      </p:sp>
      <p:sp>
        <p:nvSpPr>
          <p:cNvPr id="34822" name="TextBox 4">
            <a:extLst>
              <a:ext uri="{FF2B5EF4-FFF2-40B4-BE49-F238E27FC236}">
                <a16:creationId xmlns="" xmlns:a16="http://schemas.microsoft.com/office/drawing/2014/main" id="{17A031B1-FAE5-A745-B4EC-8AF21B7B7A3A}"/>
              </a:ext>
            </a:extLst>
          </p:cNvPr>
          <p:cNvSpPr txBox="1">
            <a:spLocks noChangeArrowheads="1"/>
          </p:cNvSpPr>
          <p:nvPr/>
        </p:nvSpPr>
        <p:spPr bwMode="auto">
          <a:xfrm>
            <a:off x="4724400" y="228600"/>
            <a:ext cx="2048253" cy="369332"/>
          </a:xfrm>
          <a:prstGeom prst="rect">
            <a:avLst/>
          </a:prstGeom>
          <a:noFill/>
          <a:ln w="9525">
            <a:noFill/>
            <a:miter lim="800000"/>
            <a:headEnd/>
            <a:tailEnd/>
          </a:ln>
        </p:spPr>
        <p:txBody>
          <a:bodyPr wrap="none">
            <a:spAutoFit/>
          </a:bodyPr>
          <a:lstStyle/>
          <a:p>
            <a:pPr>
              <a:defRPr/>
            </a:pPr>
            <a:r>
              <a:rPr lang="en-US" b="1" dirty="0">
                <a:solidFill>
                  <a:srgbClr val="FF0000"/>
                </a:solidFill>
                <a:latin typeface="+mn-lt"/>
                <a:ea typeface="ＭＳ Ｐゴシック" pitchFamily="-65" charset="-128"/>
                <a:cs typeface="ＭＳ Ｐゴシック" pitchFamily="-65" charset="-128"/>
              </a:rPr>
              <a:t>terrestrial radiation</a:t>
            </a:r>
          </a:p>
        </p:txBody>
      </p:sp>
      <p:sp>
        <p:nvSpPr>
          <p:cNvPr id="22533" name="TextBox 2">
            <a:extLst>
              <a:ext uri="{FF2B5EF4-FFF2-40B4-BE49-F238E27FC236}">
                <a16:creationId xmlns="" xmlns:a16="http://schemas.microsoft.com/office/drawing/2014/main" id="{49F78923-3A31-D548-BEC2-A12792C504FC}"/>
              </a:ext>
            </a:extLst>
          </p:cNvPr>
          <p:cNvSpPr txBox="1">
            <a:spLocks noChangeArrowheads="1"/>
          </p:cNvSpPr>
          <p:nvPr/>
        </p:nvSpPr>
        <p:spPr bwMode="auto">
          <a:xfrm>
            <a:off x="5638800" y="4191000"/>
            <a:ext cx="833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t>infrared</a:t>
            </a:r>
          </a:p>
        </p:txBody>
      </p:sp>
      <p:pic>
        <p:nvPicPr>
          <p:cNvPr id="22534" name="Picture 13" descr="sunwavelength.gif">
            <a:extLst>
              <a:ext uri="{FF2B5EF4-FFF2-40B4-BE49-F238E27FC236}">
                <a16:creationId xmlns="" xmlns:a16="http://schemas.microsoft.com/office/drawing/2014/main" id="{BCA7E344-845C-AE4A-BC96-66A1BA8F8D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09800"/>
            <a:ext cx="7467600"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432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2060</TotalTime>
  <Words>2007</Words>
  <Application>Microsoft Macintosh PowerPoint</Application>
  <PresentationFormat>On-screen Show (4:3)</PresentationFormat>
  <Paragraphs>328</Paragraphs>
  <Slides>57</Slides>
  <Notes>19</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Adjacency</vt:lpstr>
      <vt:lpstr>Uneven Heating of Earth causes climate</vt:lpstr>
      <vt:lpstr>Energy Sources…</vt:lpstr>
      <vt:lpstr>PowerPoint Presentation</vt:lpstr>
      <vt:lpstr>PowerPoint Presentation</vt:lpstr>
      <vt:lpstr>PowerPoint Presentation</vt:lpstr>
      <vt:lpstr>The Ins &amp; Outs of Solar Energy </vt:lpstr>
      <vt:lpstr>Entering sunlight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Heating by solar absorption varies due to…</vt:lpstr>
      <vt:lpstr>PowerPoint Presentation</vt:lpstr>
      <vt:lpstr>PowerPoint Presentation</vt:lpstr>
      <vt:lpstr>PowerPoint Presentation</vt:lpstr>
      <vt:lpstr>Length of Day</vt:lpstr>
      <vt:lpstr>Length of Day</vt:lpstr>
      <vt:lpstr>PowerPoint Presentation</vt:lpstr>
      <vt:lpstr>Heat Transfer occurs by…</vt:lpstr>
      <vt:lpstr>PowerPoint Presentation</vt:lpstr>
      <vt:lpstr>What?</vt:lpstr>
      <vt:lpstr>Not all surfaces absorb heat equally</vt:lpstr>
      <vt:lpstr>PowerPoint Presentation</vt:lpstr>
      <vt:lpstr>Why does water have such a high specific heat (high heat capacity)?</vt:lpstr>
      <vt:lpstr>PowerPoint Presentation</vt:lpstr>
      <vt:lpstr>All those H bonds means temp changes are slow;  Oceans moderate climate </vt:lpstr>
      <vt:lpstr>PowerPoint Presentation</vt:lpstr>
      <vt:lpstr> Angle &amp; Intensity of Sun</vt:lpstr>
      <vt:lpstr>Light angle varies with latitude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Uneven Heating of Earth causes climate</dc:title>
  <dc:creator>Lisa Hadley-Hill</dc:creator>
  <cp:lastModifiedBy>Lisa Hadley-Hill</cp:lastModifiedBy>
  <cp:revision>58</cp:revision>
  <dcterms:created xsi:type="dcterms:W3CDTF">2014-11-07T17:15:46Z</dcterms:created>
  <dcterms:modified xsi:type="dcterms:W3CDTF">2018-10-22T07:43:11Z</dcterms:modified>
</cp:coreProperties>
</file>