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19" autoAdjust="0"/>
    <p:restoredTop sz="94660"/>
  </p:normalViewPr>
  <p:slideViewPr>
    <p:cSldViewPr snapToGrid="0" snapToObjects="1">
      <p:cViewPr>
        <p:scale>
          <a:sx n="152" d="100"/>
          <a:sy n="152" d="100"/>
        </p:scale>
        <p:origin x="-32" y="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2DD8-6B28-3941-A43A-6BFFD3FCE9A5}" type="datetimeFigureOut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8EFB-BBF3-4640-8235-2FEAFE22A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2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2DD8-6B28-3941-A43A-6BFFD3FCE9A5}" type="datetimeFigureOut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8EFB-BBF3-4640-8235-2FEAFE22A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5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2DD8-6B28-3941-A43A-6BFFD3FCE9A5}" type="datetimeFigureOut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8EFB-BBF3-4640-8235-2FEAFE22A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0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2DD8-6B28-3941-A43A-6BFFD3FCE9A5}" type="datetimeFigureOut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8EFB-BBF3-4640-8235-2FEAFE22A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2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2DD8-6B28-3941-A43A-6BFFD3FCE9A5}" type="datetimeFigureOut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8EFB-BBF3-4640-8235-2FEAFE22A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1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2DD8-6B28-3941-A43A-6BFFD3FCE9A5}" type="datetimeFigureOut">
              <a:rPr lang="en-US" smtClean="0"/>
              <a:t>5/25/17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8EFB-BBF3-4640-8235-2FEAFE22A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0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2DD8-6B28-3941-A43A-6BFFD3FCE9A5}" type="datetimeFigureOut">
              <a:rPr lang="en-US" smtClean="0"/>
              <a:t>5/25/17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8EFB-BBF3-4640-8235-2FEAFE22A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8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2DD8-6B28-3941-A43A-6BFFD3FCE9A5}" type="datetimeFigureOut">
              <a:rPr lang="en-US" smtClean="0"/>
              <a:t>5/25/17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8EFB-BBF3-4640-8235-2FEAFE22A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2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2DD8-6B28-3941-A43A-6BFFD3FCE9A5}" type="datetimeFigureOut">
              <a:rPr lang="en-US" smtClean="0"/>
              <a:t>5/25/17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8EFB-BBF3-4640-8235-2FEAFE22A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0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2DD8-6B28-3941-A43A-6BFFD3FCE9A5}" type="datetimeFigureOut">
              <a:rPr lang="en-US" smtClean="0"/>
              <a:t>5/25/17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8EFB-BBF3-4640-8235-2FEAFE22A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6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2DD8-6B28-3941-A43A-6BFFD3FCE9A5}" type="datetimeFigureOut">
              <a:rPr lang="en-US" smtClean="0"/>
              <a:t>5/25/17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8EFB-BBF3-4640-8235-2FEAFE22A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1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D2DD8-6B28-3941-A43A-6BFFD3FCE9A5}" type="datetimeFigureOut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48EFB-BBF3-4640-8235-2FEAFE22A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9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404" y="1115122"/>
            <a:ext cx="2646912" cy="41649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36537" y="1565243"/>
            <a:ext cx="1920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Genetics Unit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36537" y="101497"/>
            <a:ext cx="1640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Light Bulb Page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20852" y="1842242"/>
            <a:ext cx="23635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For each BIG IDEA of the unit find supporting </a:t>
            </a:r>
            <a:r>
              <a:rPr lang="en-US" sz="1100" b="1" dirty="0" smtClean="0"/>
              <a:t>evidence</a:t>
            </a:r>
            <a:r>
              <a:rPr lang="en-US" sz="1100" dirty="0" smtClean="0"/>
              <a:t> in the form of diagrams, tables, </a:t>
            </a:r>
            <a:r>
              <a:rPr lang="en-US" sz="1100" dirty="0"/>
              <a:t>data, </a:t>
            </a:r>
            <a:r>
              <a:rPr lang="en-US" sz="1100" dirty="0" smtClean="0"/>
              <a:t>examples, graphs </a:t>
            </a:r>
            <a:r>
              <a:rPr lang="en-US" sz="1100" dirty="0"/>
              <a:t>and </a:t>
            </a:r>
            <a:r>
              <a:rPr lang="en-US" sz="1100" dirty="0" smtClean="0"/>
              <a:t>explanations that </a:t>
            </a:r>
            <a:r>
              <a:rPr lang="en-US" sz="1100" dirty="0"/>
              <a:t>relate to each </a:t>
            </a:r>
            <a:r>
              <a:rPr lang="en-US" sz="1100" dirty="0" smtClean="0"/>
              <a:t>idea.</a:t>
            </a:r>
            <a:endParaRPr lang="en-US" sz="1100" dirty="0"/>
          </a:p>
        </p:txBody>
      </p:sp>
      <p:cxnSp>
        <p:nvCxnSpPr>
          <p:cNvPr id="15" name="Straight Connector 14"/>
          <p:cNvCxnSpPr>
            <a:stCxn id="8" idx="2"/>
          </p:cNvCxnSpPr>
          <p:nvPr/>
        </p:nvCxnSpPr>
        <p:spPr>
          <a:xfrm>
            <a:off x="4456644" y="470829"/>
            <a:ext cx="0" cy="5699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96527" y="5350107"/>
            <a:ext cx="0" cy="13839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30098" y="3351561"/>
            <a:ext cx="3271024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15620" y="3416612"/>
            <a:ext cx="3271024" cy="164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02570" y="2725205"/>
            <a:ext cx="1911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000" dirty="0" smtClean="0"/>
              <a:t>Cite evidence source           (Ex. Notes Day </a:t>
            </a:r>
            <a:r>
              <a:rPr lang="en-US" sz="1000" dirty="0"/>
              <a:t>2</a:t>
            </a:r>
            <a:r>
              <a:rPr lang="en-US" sz="1000" dirty="0" smtClean="0"/>
              <a:t> or Lab #1)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 smtClean="0"/>
              <a:t>Use color, font, size to emphasize vocabulary</a:t>
            </a:r>
            <a:r>
              <a:rPr lang="en-US" sz="1000" dirty="0"/>
              <a:t>.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563756" y="272585"/>
            <a:ext cx="28373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How are traits caused by genes</a:t>
            </a:r>
            <a:r>
              <a:rPr lang="en-US" sz="1400" dirty="0" smtClean="0"/>
              <a:t>? 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563756" y="3586979"/>
            <a:ext cx="2837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How does the placement of the gene affect how it is inherited? 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245782" y="684780"/>
            <a:ext cx="33907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Who was </a:t>
            </a:r>
            <a:r>
              <a:rPr lang="en-US" sz="1000" dirty="0" err="1" smtClean="0"/>
              <a:t>Gregor</a:t>
            </a:r>
            <a:r>
              <a:rPr lang="en-US" sz="1000" dirty="0" smtClean="0"/>
              <a:t> Mendel and what did he find out?  </a:t>
            </a:r>
            <a:r>
              <a:rPr lang="en-US" sz="1000" dirty="0" smtClean="0"/>
              <a:t>How did he do his research?</a:t>
            </a:r>
          </a:p>
          <a:p>
            <a:r>
              <a:rPr lang="en-US" sz="1000" dirty="0" smtClean="0"/>
              <a:t>What are traits and how do you inherit them?</a:t>
            </a:r>
          </a:p>
          <a:p>
            <a:r>
              <a:rPr lang="en-US" sz="1000" dirty="0" smtClean="0"/>
              <a:t>What is the difference between genotype and phenotype?</a:t>
            </a:r>
          </a:p>
          <a:p>
            <a:r>
              <a:rPr lang="en-US" sz="1000" dirty="0" smtClean="0"/>
              <a:t>What are true breeders and hybrids?  How do they relate to homozygous and heterozygous genotypes?</a:t>
            </a:r>
          </a:p>
          <a:p>
            <a:r>
              <a:rPr lang="en-US" sz="1000" dirty="0" smtClean="0"/>
              <a:t>What are homologous chromosomes?  How are they different and how are they </a:t>
            </a:r>
            <a:r>
              <a:rPr lang="en-US" sz="1000" smtClean="0"/>
              <a:t>the same?</a:t>
            </a:r>
          </a:p>
          <a:p>
            <a:endParaRPr lang="en-US" sz="1000" dirty="0" smtClean="0"/>
          </a:p>
          <a:p>
            <a:endParaRPr lang="en-US" sz="1000" dirty="0" smtClean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69" y="239003"/>
            <a:ext cx="224882" cy="34135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3522" y="300149"/>
            <a:ext cx="224882" cy="34135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99" y="3609564"/>
            <a:ext cx="224882" cy="34135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3522" y="3586979"/>
            <a:ext cx="224882" cy="341359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614385" y="3500773"/>
            <a:ext cx="2952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How does a </a:t>
            </a:r>
            <a:r>
              <a:rPr lang="en-US" sz="1400" dirty="0" err="1" smtClean="0"/>
              <a:t>Punnett</a:t>
            </a:r>
            <a:r>
              <a:rPr lang="en-US" sz="1400" dirty="0" smtClean="0"/>
              <a:t> Square explain possible offspring?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368692" y="4074033"/>
            <a:ext cx="3264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How do </a:t>
            </a:r>
            <a:r>
              <a:rPr lang="en-US" sz="1000" dirty="0" err="1"/>
              <a:t>Punnett</a:t>
            </a:r>
            <a:r>
              <a:rPr lang="en-US" sz="1000" dirty="0"/>
              <a:t> squares show the possible gametes of the parents and the possible zygotes produced by their fertilization?</a:t>
            </a:r>
          </a:p>
          <a:p>
            <a:r>
              <a:rPr lang="en-US" sz="1000" dirty="0"/>
              <a:t>What is a test cross (mating with a homozygous recessive) needed to prove the genotype of an individual with the dominant phenotype?  If they had any recessive offspring what would their genotype be</a:t>
            </a:r>
            <a:r>
              <a:rPr lang="en-US" sz="1000" dirty="0" smtClean="0"/>
              <a:t>?</a:t>
            </a:r>
          </a:p>
          <a:p>
            <a:r>
              <a:rPr lang="en-US" sz="1000" dirty="0" smtClean="0"/>
              <a:t>What are the expected ratio of two heterozygous parents?  What is the expected ratio of a heterozygous and homozygous recessive?</a:t>
            </a:r>
            <a:endParaRPr 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437739" y="4227921"/>
            <a:ext cx="347252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What is the difference between autosomes and sex chromosomes?</a:t>
            </a:r>
          </a:p>
          <a:p>
            <a:r>
              <a:rPr lang="en-US" sz="1000" dirty="0" smtClean="0"/>
              <a:t>Why are the first 22 pairs of chromosomes called homologous and the last pair is not for males?</a:t>
            </a:r>
          </a:p>
          <a:p>
            <a:r>
              <a:rPr lang="en-US" sz="1000" dirty="0" smtClean="0"/>
              <a:t>What is the genotype for males and for females?</a:t>
            </a:r>
          </a:p>
          <a:p>
            <a:r>
              <a:rPr lang="en-US" sz="1000" dirty="0" smtClean="0"/>
              <a:t>Which gender is affected more if the allele is sex-linked on the X chromosome?  </a:t>
            </a:r>
          </a:p>
          <a:p>
            <a:r>
              <a:rPr lang="en-US" sz="1000" dirty="0" smtClean="0"/>
              <a:t>If a male is color blind should he blame </a:t>
            </a:r>
            <a:r>
              <a:rPr lang="en-US" sz="1000" dirty="0" smtClean="0"/>
              <a:t>his mother or his father, why?</a:t>
            </a:r>
          </a:p>
          <a:p>
            <a:r>
              <a:rPr lang="en-US" sz="1000" dirty="0" smtClean="0"/>
              <a:t>Why can females be carriers of sex linked traits but males cannot?  How many alleles does a male inherit </a:t>
            </a:r>
            <a:r>
              <a:rPr lang="en-US" sz="1000" dirty="0" err="1" smtClean="0"/>
              <a:t>vs</a:t>
            </a:r>
            <a:r>
              <a:rPr lang="en-US" sz="1000" dirty="0" smtClean="0"/>
              <a:t> females?</a:t>
            </a:r>
            <a:endParaRPr lang="en-US" sz="10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5947316" y="935157"/>
            <a:ext cx="31022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What are the symbols for males</a:t>
            </a:r>
            <a:r>
              <a:rPr lang="en-US" sz="1000" dirty="0"/>
              <a:t> </a:t>
            </a:r>
            <a:r>
              <a:rPr lang="en-US" sz="1000" dirty="0" smtClean="0"/>
              <a:t>and females?</a:t>
            </a:r>
          </a:p>
          <a:p>
            <a:r>
              <a:rPr lang="en-US" sz="1000" dirty="0" smtClean="0"/>
              <a:t>How do you show that they have children?</a:t>
            </a:r>
          </a:p>
          <a:p>
            <a:r>
              <a:rPr lang="en-US" sz="1000" dirty="0" smtClean="0"/>
              <a:t>How do you use a pedigree to show that a person is a carrier?</a:t>
            </a:r>
          </a:p>
          <a:p>
            <a:r>
              <a:rPr lang="en-US" sz="1000" dirty="0" smtClean="0"/>
              <a:t>What is a carrier?</a:t>
            </a:r>
          </a:p>
          <a:p>
            <a:r>
              <a:rPr lang="en-US" sz="1000" dirty="0" smtClean="0"/>
              <a:t>Why are most lethal traits followed by pedigrees recessive and not dominant?</a:t>
            </a:r>
          </a:p>
          <a:p>
            <a:r>
              <a:rPr lang="en-US" sz="1000" dirty="0" smtClean="0"/>
              <a:t>Why is the allele for Huntington’s disease which is dominant still in the population if it is lethal?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91244" y="272585"/>
            <a:ext cx="3142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How are pedigrees used to follow an allele in a family</a:t>
            </a:r>
            <a:r>
              <a:rPr lang="en-US" sz="1400" dirty="0" smtClean="0"/>
              <a:t>?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4223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416</Words>
  <Application>Microsoft Macintosh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Hadley-Hill</dc:creator>
  <cp:lastModifiedBy>Lisa Hadley-Hill</cp:lastModifiedBy>
  <cp:revision>23</cp:revision>
  <cp:lastPrinted>2017-05-25T16:07:37Z</cp:lastPrinted>
  <dcterms:created xsi:type="dcterms:W3CDTF">2016-03-10T05:44:04Z</dcterms:created>
  <dcterms:modified xsi:type="dcterms:W3CDTF">2017-05-25T23:20:36Z</dcterms:modified>
</cp:coreProperties>
</file>