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2" r:id="rId3"/>
    <p:sldId id="284" r:id="rId4"/>
    <p:sldId id="283" r:id="rId5"/>
    <p:sldId id="287" r:id="rId6"/>
    <p:sldId id="261" r:id="rId7"/>
    <p:sldId id="265" r:id="rId8"/>
    <p:sldId id="266" r:id="rId9"/>
    <p:sldId id="267" r:id="rId10"/>
    <p:sldId id="268" r:id="rId11"/>
    <p:sldId id="269" r:id="rId12"/>
    <p:sldId id="270" r:id="rId13"/>
    <p:sldId id="271" r:id="rId14"/>
    <p:sldId id="288" r:id="rId15"/>
    <p:sldId id="286" r:id="rId16"/>
    <p:sldId id="272" r:id="rId17"/>
    <p:sldId id="289"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793" autoAdjust="0"/>
  </p:normalViewPr>
  <p:slideViewPr>
    <p:cSldViewPr snapToGrid="0" snapToObjects="1">
      <p:cViewPr varScale="1">
        <p:scale>
          <a:sx n="90" d="100"/>
          <a:sy n="90" d="100"/>
        </p:scale>
        <p:origin x="108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C500D4-24A3-694F-B9DD-880A9CFF6C31}" type="datetimeFigureOut">
              <a:rPr lang="en-US" smtClean="0"/>
              <a:t>3/13/19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AAA012-17BB-0C46-BFA7-E9121BCB019B}" type="slidenum">
              <a:rPr lang="en-US" smtClean="0"/>
              <a:t>‹#›</a:t>
            </a:fld>
            <a:endParaRPr lang="en-US"/>
          </a:p>
        </p:txBody>
      </p:sp>
    </p:spTree>
    <p:extLst>
      <p:ext uri="{BB962C8B-B14F-4D97-AF65-F5344CB8AC3E}">
        <p14:creationId xmlns:p14="http://schemas.microsoft.com/office/powerpoint/2010/main" val="11269560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PTC info</a:t>
            </a:r>
            <a:r>
              <a:rPr lang="en-US" baseline="0" dirty="0"/>
              <a:t> source w/ audio links</a:t>
            </a:r>
          </a:p>
          <a:p>
            <a:endParaRPr lang="en-US" baseline="0" dirty="0"/>
          </a:p>
          <a:p>
            <a:r>
              <a:rPr lang="en-US" dirty="0"/>
              <a:t>https://</a:t>
            </a:r>
            <a:r>
              <a:rPr lang="en-US" dirty="0" err="1"/>
              <a:t>learn.genetics.utah.edu</a:t>
            </a:r>
            <a:r>
              <a:rPr lang="en-US" dirty="0"/>
              <a:t>/content/basics/</a:t>
            </a:r>
            <a:r>
              <a:rPr lang="en-US" dirty="0" err="1"/>
              <a:t>ptc</a:t>
            </a:r>
            <a:r>
              <a:rPr lang="en-US" dirty="0"/>
              <a:t>/</a:t>
            </a:r>
          </a:p>
          <a:p>
            <a:endParaRPr lang="en-US" dirty="0"/>
          </a:p>
        </p:txBody>
      </p:sp>
      <p:sp>
        <p:nvSpPr>
          <p:cNvPr id="4" name="Slide Number Placeholder 3"/>
          <p:cNvSpPr>
            <a:spLocks noGrp="1"/>
          </p:cNvSpPr>
          <p:nvPr>
            <p:ph type="sldNum" sz="quarter" idx="10"/>
          </p:nvPr>
        </p:nvSpPr>
        <p:spPr/>
        <p:txBody>
          <a:bodyPr/>
          <a:lstStyle/>
          <a:p>
            <a:fld id="{A7AAA012-17BB-0C46-BFA7-E9121BCB019B}" type="slidenum">
              <a:rPr lang="en-US" smtClean="0"/>
              <a:t>2</a:t>
            </a:fld>
            <a:endParaRPr lang="en-US"/>
          </a:p>
        </p:txBody>
      </p:sp>
    </p:spTree>
    <p:extLst>
      <p:ext uri="{BB962C8B-B14F-4D97-AF65-F5344CB8AC3E}">
        <p14:creationId xmlns:p14="http://schemas.microsoft.com/office/powerpoint/2010/main" val="86670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Hair # Curly                # Straight</a:t>
            </a:r>
          </a:p>
          <a:p>
            <a:endParaRPr lang="en-US" dirty="0"/>
          </a:p>
          <a:p>
            <a:r>
              <a:rPr lang="en-US" dirty="0"/>
              <a:t>Tongue #Rollers      # Non</a:t>
            </a:r>
          </a:p>
          <a:p>
            <a:endParaRPr lang="en-US" dirty="0"/>
          </a:p>
          <a:p>
            <a:r>
              <a:rPr lang="en-US" dirty="0"/>
              <a:t>Finger  #Mid-hair        # No</a:t>
            </a:r>
          </a:p>
          <a:p>
            <a:endParaRPr lang="en-US" dirty="0"/>
          </a:p>
          <a:p>
            <a:r>
              <a:rPr lang="en-US" dirty="0"/>
              <a:t>Eye        #Dark               #Blue</a:t>
            </a:r>
          </a:p>
          <a:p>
            <a:endParaRPr lang="en-US" dirty="0"/>
          </a:p>
          <a:p>
            <a:r>
              <a:rPr lang="en-US" dirty="0"/>
              <a:t>Widow’s    #Yes             #No</a:t>
            </a:r>
          </a:p>
          <a:p>
            <a:endParaRPr lang="en-US" dirty="0"/>
          </a:p>
          <a:p>
            <a:r>
              <a:rPr lang="en-US" dirty="0"/>
              <a:t>Pinkie          #Bent       #No</a:t>
            </a:r>
          </a:p>
          <a:p>
            <a:endParaRPr lang="en-US" dirty="0"/>
          </a:p>
        </p:txBody>
      </p:sp>
      <p:sp>
        <p:nvSpPr>
          <p:cNvPr id="4" name="Slide Number Placeholder 3"/>
          <p:cNvSpPr>
            <a:spLocks noGrp="1"/>
          </p:cNvSpPr>
          <p:nvPr>
            <p:ph type="sldNum" sz="quarter" idx="10"/>
          </p:nvPr>
        </p:nvSpPr>
        <p:spPr/>
        <p:txBody>
          <a:bodyPr/>
          <a:lstStyle/>
          <a:p>
            <a:fld id="{A7AAA012-17BB-0C46-BFA7-E9121BCB019B}" type="slidenum">
              <a:rPr lang="en-US" smtClean="0"/>
              <a:t>20</a:t>
            </a:fld>
            <a:endParaRPr lang="en-US"/>
          </a:p>
        </p:txBody>
      </p:sp>
    </p:spTree>
    <p:extLst>
      <p:ext uri="{BB962C8B-B14F-4D97-AF65-F5344CB8AC3E}">
        <p14:creationId xmlns:p14="http://schemas.microsoft.com/office/powerpoint/2010/main" val="253026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Tally the class data for each trait / alleles.</a:t>
            </a:r>
          </a:p>
          <a:p>
            <a:r>
              <a:rPr lang="en-US" dirty="0"/>
              <a:t>Hands  # Right and # Left</a:t>
            </a:r>
          </a:p>
          <a:p>
            <a:r>
              <a:rPr lang="en-US" dirty="0" err="1"/>
              <a:t>etc</a:t>
            </a:r>
            <a:endParaRPr lang="en-US" dirty="0"/>
          </a:p>
          <a:p>
            <a:endParaRPr lang="en-US" dirty="0"/>
          </a:p>
        </p:txBody>
      </p:sp>
      <p:sp>
        <p:nvSpPr>
          <p:cNvPr id="4" name="Slide Number Placeholder 3"/>
          <p:cNvSpPr>
            <a:spLocks noGrp="1"/>
          </p:cNvSpPr>
          <p:nvPr>
            <p:ph type="sldNum" sz="quarter" idx="10"/>
          </p:nvPr>
        </p:nvSpPr>
        <p:spPr/>
        <p:txBody>
          <a:bodyPr/>
          <a:lstStyle/>
          <a:p>
            <a:fld id="{A7AAA012-17BB-0C46-BFA7-E9121BCB019B}" type="slidenum">
              <a:rPr lang="en-US" smtClean="0"/>
              <a:t>24</a:t>
            </a:fld>
            <a:endParaRPr lang="en-US"/>
          </a:p>
        </p:txBody>
      </p:sp>
    </p:spTree>
    <p:extLst>
      <p:ext uri="{BB962C8B-B14F-4D97-AF65-F5344CB8AC3E}">
        <p14:creationId xmlns:p14="http://schemas.microsoft.com/office/powerpoint/2010/main" val="2102618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367B2FC-12C4-C24F-A488-ABAF0367A677}"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F7D05-46E9-7E4D-8D0A-73AB1FE53640}" type="slidenum">
              <a:rPr lang="en-US" smtClean="0"/>
              <a:t>‹#›</a:t>
            </a:fld>
            <a:endParaRPr lang="en-US"/>
          </a:p>
        </p:txBody>
      </p:sp>
    </p:spTree>
    <p:extLst>
      <p:ext uri="{BB962C8B-B14F-4D97-AF65-F5344CB8AC3E}">
        <p14:creationId xmlns:p14="http://schemas.microsoft.com/office/powerpoint/2010/main" val="2793508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67B2FC-12C4-C24F-A488-ABAF0367A677}"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F7D05-46E9-7E4D-8D0A-73AB1FE53640}" type="slidenum">
              <a:rPr lang="en-US" smtClean="0"/>
              <a:t>‹#›</a:t>
            </a:fld>
            <a:endParaRPr lang="en-US"/>
          </a:p>
        </p:txBody>
      </p:sp>
    </p:spTree>
    <p:extLst>
      <p:ext uri="{BB962C8B-B14F-4D97-AF65-F5344CB8AC3E}">
        <p14:creationId xmlns:p14="http://schemas.microsoft.com/office/powerpoint/2010/main" val="2307986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67B2FC-12C4-C24F-A488-ABAF0367A677}"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F7D05-46E9-7E4D-8D0A-73AB1FE53640}" type="slidenum">
              <a:rPr lang="en-US" smtClean="0"/>
              <a:t>‹#›</a:t>
            </a:fld>
            <a:endParaRPr lang="en-US"/>
          </a:p>
        </p:txBody>
      </p:sp>
    </p:spTree>
    <p:extLst>
      <p:ext uri="{BB962C8B-B14F-4D97-AF65-F5344CB8AC3E}">
        <p14:creationId xmlns:p14="http://schemas.microsoft.com/office/powerpoint/2010/main" val="372648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67B2FC-12C4-C24F-A488-ABAF0367A677}"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F7D05-46E9-7E4D-8D0A-73AB1FE53640}" type="slidenum">
              <a:rPr lang="en-US" smtClean="0"/>
              <a:t>‹#›</a:t>
            </a:fld>
            <a:endParaRPr lang="en-US"/>
          </a:p>
        </p:txBody>
      </p:sp>
    </p:spTree>
    <p:extLst>
      <p:ext uri="{BB962C8B-B14F-4D97-AF65-F5344CB8AC3E}">
        <p14:creationId xmlns:p14="http://schemas.microsoft.com/office/powerpoint/2010/main" val="500317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67B2FC-12C4-C24F-A488-ABAF0367A677}"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F7D05-46E9-7E4D-8D0A-73AB1FE53640}" type="slidenum">
              <a:rPr lang="en-US" smtClean="0"/>
              <a:t>‹#›</a:t>
            </a:fld>
            <a:endParaRPr lang="en-US"/>
          </a:p>
        </p:txBody>
      </p:sp>
    </p:spTree>
    <p:extLst>
      <p:ext uri="{BB962C8B-B14F-4D97-AF65-F5344CB8AC3E}">
        <p14:creationId xmlns:p14="http://schemas.microsoft.com/office/powerpoint/2010/main" val="1262443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67B2FC-12C4-C24F-A488-ABAF0367A677}" type="datetimeFigureOut">
              <a:rPr lang="en-US" smtClean="0"/>
              <a:t>3/13/19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3F7D05-46E9-7E4D-8D0A-73AB1FE53640}" type="slidenum">
              <a:rPr lang="en-US" smtClean="0"/>
              <a:t>‹#›</a:t>
            </a:fld>
            <a:endParaRPr lang="en-US"/>
          </a:p>
        </p:txBody>
      </p:sp>
    </p:spTree>
    <p:extLst>
      <p:ext uri="{BB962C8B-B14F-4D97-AF65-F5344CB8AC3E}">
        <p14:creationId xmlns:p14="http://schemas.microsoft.com/office/powerpoint/2010/main" val="1787811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67B2FC-12C4-C24F-A488-ABAF0367A677}" type="datetimeFigureOut">
              <a:rPr lang="en-US" smtClean="0"/>
              <a:t>3/13/19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3F7D05-46E9-7E4D-8D0A-73AB1FE53640}" type="slidenum">
              <a:rPr lang="en-US" smtClean="0"/>
              <a:t>‹#›</a:t>
            </a:fld>
            <a:endParaRPr lang="en-US"/>
          </a:p>
        </p:txBody>
      </p:sp>
    </p:spTree>
    <p:extLst>
      <p:ext uri="{BB962C8B-B14F-4D97-AF65-F5344CB8AC3E}">
        <p14:creationId xmlns:p14="http://schemas.microsoft.com/office/powerpoint/2010/main" val="2980430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67B2FC-12C4-C24F-A488-ABAF0367A677}" type="datetimeFigureOut">
              <a:rPr lang="en-US" smtClean="0"/>
              <a:t>3/13/19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3F7D05-46E9-7E4D-8D0A-73AB1FE53640}" type="slidenum">
              <a:rPr lang="en-US" smtClean="0"/>
              <a:t>‹#›</a:t>
            </a:fld>
            <a:endParaRPr lang="en-US"/>
          </a:p>
        </p:txBody>
      </p:sp>
    </p:spTree>
    <p:extLst>
      <p:ext uri="{BB962C8B-B14F-4D97-AF65-F5344CB8AC3E}">
        <p14:creationId xmlns:p14="http://schemas.microsoft.com/office/powerpoint/2010/main" val="3930475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7B2FC-12C4-C24F-A488-ABAF0367A677}" type="datetimeFigureOut">
              <a:rPr lang="en-US" smtClean="0"/>
              <a:t>3/13/19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3F7D05-46E9-7E4D-8D0A-73AB1FE53640}" type="slidenum">
              <a:rPr lang="en-US" smtClean="0"/>
              <a:t>‹#›</a:t>
            </a:fld>
            <a:endParaRPr lang="en-US"/>
          </a:p>
        </p:txBody>
      </p:sp>
    </p:spTree>
    <p:extLst>
      <p:ext uri="{BB962C8B-B14F-4D97-AF65-F5344CB8AC3E}">
        <p14:creationId xmlns:p14="http://schemas.microsoft.com/office/powerpoint/2010/main" val="738111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67B2FC-12C4-C24F-A488-ABAF0367A677}" type="datetimeFigureOut">
              <a:rPr lang="en-US" smtClean="0"/>
              <a:t>3/13/19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3F7D05-46E9-7E4D-8D0A-73AB1FE53640}" type="slidenum">
              <a:rPr lang="en-US" smtClean="0"/>
              <a:t>‹#›</a:t>
            </a:fld>
            <a:endParaRPr lang="en-US"/>
          </a:p>
        </p:txBody>
      </p:sp>
    </p:spTree>
    <p:extLst>
      <p:ext uri="{BB962C8B-B14F-4D97-AF65-F5344CB8AC3E}">
        <p14:creationId xmlns:p14="http://schemas.microsoft.com/office/powerpoint/2010/main" val="3315602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67B2FC-12C4-C24F-A488-ABAF0367A677}" type="datetimeFigureOut">
              <a:rPr lang="en-US" smtClean="0"/>
              <a:t>3/13/19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3F7D05-46E9-7E4D-8D0A-73AB1FE53640}" type="slidenum">
              <a:rPr lang="en-US" smtClean="0"/>
              <a:t>‹#›</a:t>
            </a:fld>
            <a:endParaRPr lang="en-US"/>
          </a:p>
        </p:txBody>
      </p:sp>
    </p:spTree>
    <p:extLst>
      <p:ext uri="{BB962C8B-B14F-4D97-AF65-F5344CB8AC3E}">
        <p14:creationId xmlns:p14="http://schemas.microsoft.com/office/powerpoint/2010/main" val="362810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7B2FC-12C4-C24F-A488-ABAF0367A677}" type="datetimeFigureOut">
              <a:rPr lang="en-US" smtClean="0"/>
              <a:t>3/13/19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F7D05-46E9-7E4D-8D0A-73AB1FE53640}" type="slidenum">
              <a:rPr lang="en-US" smtClean="0"/>
              <a:t>‹#›</a:t>
            </a:fld>
            <a:endParaRPr lang="en-US"/>
          </a:p>
        </p:txBody>
      </p:sp>
    </p:spTree>
    <p:extLst>
      <p:ext uri="{BB962C8B-B14F-4D97-AF65-F5344CB8AC3E}">
        <p14:creationId xmlns:p14="http://schemas.microsoft.com/office/powerpoint/2010/main" val="3061436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udel.edu/~mcdonald/mythintro.html"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Genetic Trait Wheel</a:t>
            </a:r>
          </a:p>
        </p:txBody>
      </p:sp>
      <p:sp>
        <p:nvSpPr>
          <p:cNvPr id="3" name="Subtitle 2"/>
          <p:cNvSpPr>
            <a:spLocks noGrp="1"/>
          </p:cNvSpPr>
          <p:nvPr>
            <p:ph type="subTitle" idx="1"/>
          </p:nvPr>
        </p:nvSpPr>
        <p:spPr>
          <a:xfrm>
            <a:off x="1371600" y="3273443"/>
            <a:ext cx="6400800" cy="1752600"/>
          </a:xfrm>
        </p:spPr>
        <p:txBody>
          <a:bodyPr/>
          <a:lstStyle/>
          <a:p>
            <a:r>
              <a:rPr lang="en-US" dirty="0"/>
              <a:t>Survey of Human </a:t>
            </a:r>
            <a:r>
              <a:rPr lang="en-US" dirty="0" err="1"/>
              <a:t>Mendelian</a:t>
            </a:r>
            <a:r>
              <a:rPr lang="en-US" dirty="0"/>
              <a:t> Dominant and Recessive Traits</a:t>
            </a:r>
          </a:p>
        </p:txBody>
      </p:sp>
    </p:spTree>
    <p:extLst>
      <p:ext uri="{BB962C8B-B14F-4D97-AF65-F5344CB8AC3E}">
        <p14:creationId xmlns:p14="http://schemas.microsoft.com/office/powerpoint/2010/main" val="1631972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226" y="293144"/>
            <a:ext cx="4572000" cy="461665"/>
          </a:xfrm>
          <a:prstGeom prst="rect">
            <a:avLst/>
          </a:prstGeom>
        </p:spPr>
        <p:txBody>
          <a:bodyPr>
            <a:spAutoFit/>
          </a:bodyPr>
          <a:lstStyle/>
          <a:p>
            <a:r>
              <a:rPr lang="en-US" sz="2400" b="1" dirty="0"/>
              <a:t>Pinkies</a:t>
            </a:r>
          </a:p>
        </p:txBody>
      </p:sp>
      <p:pic>
        <p:nvPicPr>
          <p:cNvPr id="3" name="Picture 2"/>
          <p:cNvPicPr>
            <a:picLocks noChangeAspect="1"/>
          </p:cNvPicPr>
          <p:nvPr/>
        </p:nvPicPr>
        <p:blipFill>
          <a:blip r:embed="rId2"/>
          <a:stretch>
            <a:fillRect/>
          </a:stretch>
        </p:blipFill>
        <p:spPr>
          <a:xfrm>
            <a:off x="4753226" y="754809"/>
            <a:ext cx="3111284" cy="2463100"/>
          </a:xfrm>
          <a:prstGeom prst="rect">
            <a:avLst/>
          </a:prstGeom>
        </p:spPr>
      </p:pic>
      <p:sp>
        <p:nvSpPr>
          <p:cNvPr id="4" name="TextBox 3"/>
          <p:cNvSpPr txBox="1"/>
          <p:nvPr/>
        </p:nvSpPr>
        <p:spPr>
          <a:xfrm>
            <a:off x="4629726" y="3737129"/>
            <a:ext cx="3658931" cy="923330"/>
          </a:xfrm>
          <a:prstGeom prst="rect">
            <a:avLst/>
          </a:prstGeom>
          <a:noFill/>
        </p:spPr>
        <p:txBody>
          <a:bodyPr wrap="square" rtlCol="0">
            <a:spAutoFit/>
          </a:bodyPr>
          <a:lstStyle/>
          <a:p>
            <a:r>
              <a:rPr lang="en-US" dirty="0" err="1"/>
              <a:t>pp</a:t>
            </a:r>
            <a:r>
              <a:rPr lang="en-US" dirty="0"/>
              <a:t> pinkies are straight when pressed side by side Homozygous recessive</a:t>
            </a:r>
          </a:p>
          <a:p>
            <a:endParaRPr lang="en-US" dirty="0"/>
          </a:p>
        </p:txBody>
      </p:sp>
      <p:sp>
        <p:nvSpPr>
          <p:cNvPr id="5" name="TextBox 4"/>
          <p:cNvSpPr txBox="1"/>
          <p:nvPr/>
        </p:nvSpPr>
        <p:spPr>
          <a:xfrm>
            <a:off x="304725" y="3737129"/>
            <a:ext cx="4325001" cy="1754327"/>
          </a:xfrm>
          <a:prstGeom prst="rect">
            <a:avLst/>
          </a:prstGeom>
          <a:noFill/>
        </p:spPr>
        <p:txBody>
          <a:bodyPr wrap="square" rtlCol="0">
            <a:spAutoFit/>
          </a:bodyPr>
          <a:lstStyle/>
          <a:p>
            <a:r>
              <a:rPr lang="en-US" dirty="0"/>
              <a:t>P pinkies bend away from each other, toward the ring fingers, when pressed side by side</a:t>
            </a:r>
          </a:p>
          <a:p>
            <a:r>
              <a:rPr lang="en-US" dirty="0"/>
              <a:t>PP Homozygous dominant</a:t>
            </a:r>
          </a:p>
          <a:p>
            <a:r>
              <a:rPr lang="en-US" dirty="0" err="1"/>
              <a:t>Pp</a:t>
            </a:r>
            <a:r>
              <a:rPr lang="en-US" dirty="0"/>
              <a:t> Heterozygous</a:t>
            </a:r>
          </a:p>
          <a:p>
            <a:endParaRPr lang="en-US" dirty="0"/>
          </a:p>
        </p:txBody>
      </p:sp>
      <p:pic>
        <p:nvPicPr>
          <p:cNvPr id="7" name="Picture 6"/>
          <p:cNvPicPr>
            <a:picLocks noChangeAspect="1"/>
          </p:cNvPicPr>
          <p:nvPr/>
        </p:nvPicPr>
        <p:blipFill>
          <a:blip r:embed="rId3"/>
          <a:stretch>
            <a:fillRect/>
          </a:stretch>
        </p:blipFill>
        <p:spPr>
          <a:xfrm>
            <a:off x="827164" y="749081"/>
            <a:ext cx="3258051" cy="2451821"/>
          </a:xfrm>
          <a:prstGeom prst="rect">
            <a:avLst/>
          </a:prstGeom>
        </p:spPr>
      </p:pic>
      <p:sp>
        <p:nvSpPr>
          <p:cNvPr id="8" name="TextBox 7">
            <a:extLst>
              <a:ext uri="{FF2B5EF4-FFF2-40B4-BE49-F238E27FC236}">
                <a16:creationId xmlns:a16="http://schemas.microsoft.com/office/drawing/2014/main" id="{395229EF-DDAE-124A-BBBA-514D837ACC6D}"/>
              </a:ext>
            </a:extLst>
          </p:cNvPr>
          <p:cNvSpPr txBox="1"/>
          <p:nvPr/>
        </p:nvSpPr>
        <p:spPr>
          <a:xfrm>
            <a:off x="827164" y="3310242"/>
            <a:ext cx="7037346" cy="369332"/>
          </a:xfrm>
          <a:prstGeom prst="rect">
            <a:avLst/>
          </a:prstGeom>
          <a:noFill/>
        </p:spPr>
        <p:txBody>
          <a:bodyPr wrap="square" rtlCol="0">
            <a:spAutoFit/>
          </a:bodyPr>
          <a:lstStyle/>
          <a:p>
            <a:r>
              <a:rPr lang="en-US" b="1" dirty="0"/>
              <a:t>BENT- DOMINANT	(P)		                STRAIGHT – RECESSIVE (p)</a:t>
            </a:r>
          </a:p>
        </p:txBody>
      </p:sp>
    </p:spTree>
    <p:extLst>
      <p:ext uri="{BB962C8B-B14F-4D97-AF65-F5344CB8AC3E}">
        <p14:creationId xmlns:p14="http://schemas.microsoft.com/office/powerpoint/2010/main" val="124117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9546"/>
          <a:stretch/>
        </p:blipFill>
        <p:spPr>
          <a:xfrm>
            <a:off x="532854" y="469509"/>
            <a:ext cx="8463889" cy="3559566"/>
          </a:xfrm>
          <a:prstGeom prst="rect">
            <a:avLst/>
          </a:prstGeom>
        </p:spPr>
      </p:pic>
      <p:sp>
        <p:nvSpPr>
          <p:cNvPr id="4" name="TextBox 3"/>
          <p:cNvSpPr txBox="1"/>
          <p:nvPr/>
        </p:nvSpPr>
        <p:spPr>
          <a:xfrm>
            <a:off x="5284137" y="4342831"/>
            <a:ext cx="3126078" cy="923330"/>
          </a:xfrm>
          <a:prstGeom prst="rect">
            <a:avLst/>
          </a:prstGeom>
          <a:noFill/>
        </p:spPr>
        <p:txBody>
          <a:bodyPr wrap="square" rtlCol="0">
            <a:spAutoFit/>
          </a:bodyPr>
          <a:lstStyle/>
          <a:p>
            <a:r>
              <a:rPr lang="en-US" dirty="0" err="1"/>
              <a:t>ee</a:t>
            </a:r>
            <a:r>
              <a:rPr lang="en-US" dirty="0"/>
              <a:t> attached ear lobe Homozygous recessive</a:t>
            </a:r>
          </a:p>
          <a:p>
            <a:endParaRPr lang="en-US" dirty="0"/>
          </a:p>
        </p:txBody>
      </p:sp>
      <p:sp>
        <p:nvSpPr>
          <p:cNvPr id="5" name="TextBox 4"/>
          <p:cNvSpPr txBox="1"/>
          <p:nvPr/>
        </p:nvSpPr>
        <p:spPr>
          <a:xfrm>
            <a:off x="532854" y="4316190"/>
            <a:ext cx="3694456" cy="1200329"/>
          </a:xfrm>
          <a:prstGeom prst="rect">
            <a:avLst/>
          </a:prstGeom>
          <a:noFill/>
        </p:spPr>
        <p:txBody>
          <a:bodyPr wrap="square" rtlCol="0">
            <a:spAutoFit/>
          </a:bodyPr>
          <a:lstStyle/>
          <a:p>
            <a:r>
              <a:rPr lang="en-US" dirty="0"/>
              <a:t>E free ear lobe </a:t>
            </a:r>
          </a:p>
          <a:p>
            <a:r>
              <a:rPr lang="en-US" dirty="0"/>
              <a:t>EE Homozygous dominant or</a:t>
            </a:r>
          </a:p>
          <a:p>
            <a:r>
              <a:rPr lang="en-US" dirty="0" err="1"/>
              <a:t>Ee</a:t>
            </a:r>
            <a:r>
              <a:rPr lang="en-US" dirty="0"/>
              <a:t> Heterozygous</a:t>
            </a:r>
          </a:p>
          <a:p>
            <a:endParaRPr lang="en-US" dirty="0"/>
          </a:p>
        </p:txBody>
      </p:sp>
      <p:sp>
        <p:nvSpPr>
          <p:cNvPr id="2" name="Rectangle 1"/>
          <p:cNvSpPr/>
          <p:nvPr/>
        </p:nvSpPr>
        <p:spPr>
          <a:xfrm>
            <a:off x="163464" y="192510"/>
            <a:ext cx="4572000" cy="553998"/>
          </a:xfrm>
          <a:prstGeom prst="rect">
            <a:avLst/>
          </a:prstGeom>
        </p:spPr>
        <p:txBody>
          <a:bodyPr>
            <a:spAutoFit/>
          </a:bodyPr>
          <a:lstStyle/>
          <a:p>
            <a:r>
              <a:rPr lang="en-US" sz="3000" b="1" dirty="0"/>
              <a:t>Ear lobes</a:t>
            </a:r>
          </a:p>
        </p:txBody>
      </p:sp>
      <p:sp>
        <p:nvSpPr>
          <p:cNvPr id="7" name="TextBox 6">
            <a:extLst>
              <a:ext uri="{FF2B5EF4-FFF2-40B4-BE49-F238E27FC236}">
                <a16:creationId xmlns:a16="http://schemas.microsoft.com/office/drawing/2014/main" id="{1F29854C-7A3C-C545-BF3E-2FFCCC05BB7F}"/>
              </a:ext>
            </a:extLst>
          </p:cNvPr>
          <p:cNvSpPr txBox="1"/>
          <p:nvPr/>
        </p:nvSpPr>
        <p:spPr>
          <a:xfrm>
            <a:off x="1198359" y="3946858"/>
            <a:ext cx="7211855" cy="369332"/>
          </a:xfrm>
          <a:prstGeom prst="rect">
            <a:avLst/>
          </a:prstGeom>
          <a:noFill/>
        </p:spPr>
        <p:txBody>
          <a:bodyPr wrap="square" rtlCol="0">
            <a:spAutoFit/>
          </a:bodyPr>
          <a:lstStyle/>
          <a:p>
            <a:r>
              <a:rPr lang="en-US" b="1" dirty="0"/>
              <a:t>FREE- DOMINANT (E)         		           ATTACHED – RECESSIVE (e)</a:t>
            </a:r>
          </a:p>
        </p:txBody>
      </p:sp>
    </p:spTree>
    <p:extLst>
      <p:ext uri="{BB962C8B-B14F-4D97-AF65-F5344CB8AC3E}">
        <p14:creationId xmlns:p14="http://schemas.microsoft.com/office/powerpoint/2010/main" val="625887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702" y="262544"/>
            <a:ext cx="4572000" cy="553998"/>
          </a:xfrm>
          <a:prstGeom prst="rect">
            <a:avLst/>
          </a:prstGeom>
        </p:spPr>
        <p:txBody>
          <a:bodyPr>
            <a:spAutoFit/>
          </a:bodyPr>
          <a:lstStyle/>
          <a:p>
            <a:r>
              <a:rPr lang="en-US" sz="3000" b="1" dirty="0"/>
              <a:t>Widow’s peak</a:t>
            </a:r>
          </a:p>
        </p:txBody>
      </p:sp>
      <p:pic>
        <p:nvPicPr>
          <p:cNvPr id="3" name="Picture 2"/>
          <p:cNvPicPr>
            <a:picLocks noChangeAspect="1"/>
          </p:cNvPicPr>
          <p:nvPr/>
        </p:nvPicPr>
        <p:blipFill>
          <a:blip r:embed="rId2"/>
          <a:stretch>
            <a:fillRect/>
          </a:stretch>
        </p:blipFill>
        <p:spPr>
          <a:xfrm>
            <a:off x="145702" y="787293"/>
            <a:ext cx="9144000" cy="3092496"/>
          </a:xfrm>
          <a:prstGeom prst="rect">
            <a:avLst/>
          </a:prstGeom>
        </p:spPr>
      </p:pic>
      <p:sp>
        <p:nvSpPr>
          <p:cNvPr id="4" name="TextBox 3"/>
          <p:cNvSpPr txBox="1"/>
          <p:nvPr/>
        </p:nvSpPr>
        <p:spPr>
          <a:xfrm>
            <a:off x="4858245" y="4341453"/>
            <a:ext cx="4076334" cy="923330"/>
          </a:xfrm>
          <a:prstGeom prst="rect">
            <a:avLst/>
          </a:prstGeom>
          <a:noFill/>
        </p:spPr>
        <p:txBody>
          <a:bodyPr wrap="square" rtlCol="0">
            <a:spAutoFit/>
          </a:bodyPr>
          <a:lstStyle/>
          <a:p>
            <a:r>
              <a:rPr lang="en-US" b="1" dirty="0" err="1"/>
              <a:t>ww</a:t>
            </a:r>
            <a:r>
              <a:rPr lang="en-US" b="1" dirty="0"/>
              <a:t> no widow’s peak </a:t>
            </a:r>
          </a:p>
          <a:p>
            <a:r>
              <a:rPr lang="en-US" dirty="0"/>
              <a:t>Homozygous recessive</a:t>
            </a:r>
          </a:p>
          <a:p>
            <a:endParaRPr lang="en-US" dirty="0"/>
          </a:p>
        </p:txBody>
      </p:sp>
      <p:sp>
        <p:nvSpPr>
          <p:cNvPr id="5" name="TextBox 4"/>
          <p:cNvSpPr txBox="1"/>
          <p:nvPr/>
        </p:nvSpPr>
        <p:spPr>
          <a:xfrm>
            <a:off x="145702" y="4202954"/>
            <a:ext cx="4289476" cy="1200329"/>
          </a:xfrm>
          <a:prstGeom prst="rect">
            <a:avLst/>
          </a:prstGeom>
          <a:noFill/>
        </p:spPr>
        <p:txBody>
          <a:bodyPr wrap="square" rtlCol="0">
            <a:spAutoFit/>
          </a:bodyPr>
          <a:lstStyle/>
          <a:p>
            <a:r>
              <a:rPr lang="en-US" b="1" dirty="0"/>
              <a:t>W has a widow’s peak </a:t>
            </a:r>
          </a:p>
          <a:p>
            <a:r>
              <a:rPr lang="en-US" dirty="0"/>
              <a:t>WW Homozygous dominant or</a:t>
            </a:r>
          </a:p>
          <a:p>
            <a:r>
              <a:rPr lang="en-US" dirty="0" err="1"/>
              <a:t>Ww</a:t>
            </a:r>
            <a:r>
              <a:rPr lang="en-US" dirty="0"/>
              <a:t> Heterozygous</a:t>
            </a:r>
          </a:p>
          <a:p>
            <a:endParaRPr lang="en-US" dirty="0"/>
          </a:p>
        </p:txBody>
      </p:sp>
      <p:sp>
        <p:nvSpPr>
          <p:cNvPr id="6" name="TextBox 5">
            <a:extLst>
              <a:ext uri="{FF2B5EF4-FFF2-40B4-BE49-F238E27FC236}">
                <a16:creationId xmlns:a16="http://schemas.microsoft.com/office/drawing/2014/main" id="{976F0895-71B3-E247-AB64-894B8DA4B550}"/>
              </a:ext>
            </a:extLst>
          </p:cNvPr>
          <p:cNvSpPr txBox="1"/>
          <p:nvPr/>
        </p:nvSpPr>
        <p:spPr>
          <a:xfrm>
            <a:off x="328613" y="3741289"/>
            <a:ext cx="8101012" cy="369332"/>
          </a:xfrm>
          <a:prstGeom prst="rect">
            <a:avLst/>
          </a:prstGeom>
          <a:noFill/>
        </p:spPr>
        <p:txBody>
          <a:bodyPr wrap="square" rtlCol="0">
            <a:spAutoFit/>
          </a:bodyPr>
          <a:lstStyle/>
          <a:p>
            <a:r>
              <a:rPr lang="en-US" b="1" dirty="0"/>
              <a:t>WIDOWS PEAK- DOMINANT	(W)		                   NO WIDOW’S – RECESSIVE (w)</a:t>
            </a:r>
          </a:p>
        </p:txBody>
      </p:sp>
    </p:spTree>
    <p:extLst>
      <p:ext uri="{BB962C8B-B14F-4D97-AF65-F5344CB8AC3E}">
        <p14:creationId xmlns:p14="http://schemas.microsoft.com/office/powerpoint/2010/main" val="3673180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584" y="461319"/>
            <a:ext cx="7767182" cy="553998"/>
          </a:xfrm>
          <a:prstGeom prst="rect">
            <a:avLst/>
          </a:prstGeom>
        </p:spPr>
        <p:txBody>
          <a:bodyPr wrap="square">
            <a:spAutoFit/>
          </a:bodyPr>
          <a:lstStyle/>
          <a:p>
            <a:r>
              <a:rPr lang="en-US" sz="3000" b="1" dirty="0"/>
              <a:t>Bending thumbs (Hitch-hiker’s thumb)</a:t>
            </a:r>
          </a:p>
        </p:txBody>
      </p:sp>
      <p:pic>
        <p:nvPicPr>
          <p:cNvPr id="3" name="Picture 2"/>
          <p:cNvPicPr>
            <a:picLocks noChangeAspect="1"/>
          </p:cNvPicPr>
          <p:nvPr/>
        </p:nvPicPr>
        <p:blipFill rotWithShape="1">
          <a:blip r:embed="rId2"/>
          <a:srcRect b="6972"/>
          <a:stretch/>
        </p:blipFill>
        <p:spPr>
          <a:xfrm>
            <a:off x="1618155" y="934693"/>
            <a:ext cx="4414192" cy="3058874"/>
          </a:xfrm>
          <a:prstGeom prst="rect">
            <a:avLst/>
          </a:prstGeom>
        </p:spPr>
      </p:pic>
      <p:sp>
        <p:nvSpPr>
          <p:cNvPr id="4" name="TextBox 3"/>
          <p:cNvSpPr txBox="1"/>
          <p:nvPr/>
        </p:nvSpPr>
        <p:spPr>
          <a:xfrm>
            <a:off x="3825251" y="4611301"/>
            <a:ext cx="3836550" cy="923330"/>
          </a:xfrm>
          <a:prstGeom prst="rect">
            <a:avLst/>
          </a:prstGeom>
          <a:noFill/>
        </p:spPr>
        <p:txBody>
          <a:bodyPr wrap="square" rtlCol="0">
            <a:spAutoFit/>
          </a:bodyPr>
          <a:lstStyle/>
          <a:p>
            <a:r>
              <a:rPr lang="en-US" b="1" dirty="0"/>
              <a:t>bb</a:t>
            </a:r>
            <a:r>
              <a:rPr lang="en-US" dirty="0"/>
              <a:t> thumb bends at 90 degree angle </a:t>
            </a:r>
          </a:p>
          <a:p>
            <a:r>
              <a:rPr lang="en-US" dirty="0"/>
              <a:t>Homozygous recessive</a:t>
            </a:r>
          </a:p>
          <a:p>
            <a:endParaRPr lang="en-US" dirty="0"/>
          </a:p>
        </p:txBody>
      </p:sp>
      <p:sp>
        <p:nvSpPr>
          <p:cNvPr id="5" name="TextBox 4"/>
          <p:cNvSpPr txBox="1"/>
          <p:nvPr/>
        </p:nvSpPr>
        <p:spPr>
          <a:xfrm>
            <a:off x="445977" y="4472802"/>
            <a:ext cx="3055031" cy="1200329"/>
          </a:xfrm>
          <a:prstGeom prst="rect">
            <a:avLst/>
          </a:prstGeom>
          <a:noFill/>
        </p:spPr>
        <p:txBody>
          <a:bodyPr wrap="square" rtlCol="0">
            <a:spAutoFit/>
          </a:bodyPr>
          <a:lstStyle/>
          <a:p>
            <a:r>
              <a:rPr lang="en-US" b="1" dirty="0"/>
              <a:t>B</a:t>
            </a:r>
            <a:r>
              <a:rPr lang="en-US" dirty="0"/>
              <a:t> thumb is straight </a:t>
            </a:r>
          </a:p>
          <a:p>
            <a:r>
              <a:rPr lang="en-US" dirty="0"/>
              <a:t>BB Homozygous dominant</a:t>
            </a:r>
          </a:p>
          <a:p>
            <a:r>
              <a:rPr lang="en-US" dirty="0"/>
              <a:t>Bb heterozygous</a:t>
            </a:r>
          </a:p>
          <a:p>
            <a:endParaRPr lang="en-US" dirty="0"/>
          </a:p>
        </p:txBody>
      </p:sp>
      <p:sp>
        <p:nvSpPr>
          <p:cNvPr id="6" name="TextBox 5">
            <a:extLst>
              <a:ext uri="{FF2B5EF4-FFF2-40B4-BE49-F238E27FC236}">
                <a16:creationId xmlns:a16="http://schemas.microsoft.com/office/drawing/2014/main" id="{78EBBAE7-5E3A-4D45-B114-FF6B72B1D245}"/>
              </a:ext>
            </a:extLst>
          </p:cNvPr>
          <p:cNvSpPr txBox="1"/>
          <p:nvPr/>
        </p:nvSpPr>
        <p:spPr>
          <a:xfrm>
            <a:off x="445977" y="4037198"/>
            <a:ext cx="8101012" cy="369332"/>
          </a:xfrm>
          <a:prstGeom prst="rect">
            <a:avLst/>
          </a:prstGeom>
          <a:noFill/>
        </p:spPr>
        <p:txBody>
          <a:bodyPr wrap="square" rtlCol="0">
            <a:spAutoFit/>
          </a:bodyPr>
          <a:lstStyle/>
          <a:p>
            <a:r>
              <a:rPr lang="en-US" b="1" dirty="0"/>
              <a:t>STRAIGHT- DOMINANT (B)		   BENT- RECESSIVE (b) </a:t>
            </a:r>
          </a:p>
        </p:txBody>
      </p:sp>
    </p:spTree>
    <p:extLst>
      <p:ext uri="{BB962C8B-B14F-4D97-AF65-F5344CB8AC3E}">
        <p14:creationId xmlns:p14="http://schemas.microsoft.com/office/powerpoint/2010/main" val="248543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2390" y="-239775"/>
            <a:ext cx="7628698" cy="7097775"/>
          </a:xfrm>
          <a:prstGeom prst="rect">
            <a:avLst/>
          </a:prstGeom>
        </p:spPr>
      </p:pic>
      <p:graphicFrame>
        <p:nvGraphicFramePr>
          <p:cNvPr id="3" name="Table 2"/>
          <p:cNvGraphicFramePr>
            <a:graphicFrameLocks noGrp="1"/>
          </p:cNvGraphicFramePr>
          <p:nvPr>
            <p:extLst/>
          </p:nvPr>
        </p:nvGraphicFramePr>
        <p:xfrm>
          <a:off x="0" y="29396"/>
          <a:ext cx="3170481" cy="4023360"/>
        </p:xfrm>
        <a:graphic>
          <a:graphicData uri="http://schemas.openxmlformats.org/drawingml/2006/table">
            <a:tbl>
              <a:tblPr firstRow="1" bandRow="1">
                <a:tableStyleId>{5C22544A-7EE6-4342-B048-85BDC9FD1C3A}</a:tableStyleId>
              </a:tblPr>
              <a:tblGrid>
                <a:gridCol w="1176379">
                  <a:extLst>
                    <a:ext uri="{9D8B030D-6E8A-4147-A177-3AD203B41FA5}">
                      <a16:colId xmlns:a16="http://schemas.microsoft.com/office/drawing/2014/main" val="20000"/>
                    </a:ext>
                  </a:extLst>
                </a:gridCol>
                <a:gridCol w="937275">
                  <a:extLst>
                    <a:ext uri="{9D8B030D-6E8A-4147-A177-3AD203B41FA5}">
                      <a16:colId xmlns:a16="http://schemas.microsoft.com/office/drawing/2014/main" val="20001"/>
                    </a:ext>
                  </a:extLst>
                </a:gridCol>
                <a:gridCol w="1056827">
                  <a:extLst>
                    <a:ext uri="{9D8B030D-6E8A-4147-A177-3AD203B41FA5}">
                      <a16:colId xmlns:a16="http://schemas.microsoft.com/office/drawing/2014/main" val="20002"/>
                    </a:ext>
                  </a:extLst>
                </a:gridCol>
              </a:tblGrid>
              <a:tr h="370840">
                <a:tc>
                  <a:txBody>
                    <a:bodyPr/>
                    <a:lstStyle/>
                    <a:p>
                      <a:r>
                        <a:rPr lang="en-US" sz="1200" dirty="0"/>
                        <a:t>Trait</a:t>
                      </a:r>
                    </a:p>
                  </a:txBody>
                  <a:tcPr/>
                </a:tc>
                <a:tc>
                  <a:txBody>
                    <a:bodyPr/>
                    <a:lstStyle/>
                    <a:p>
                      <a:r>
                        <a:rPr lang="en-US" sz="1200" dirty="0"/>
                        <a:t>My Phenotype</a:t>
                      </a:r>
                    </a:p>
                  </a:txBody>
                  <a:tcPr/>
                </a:tc>
                <a:tc>
                  <a:txBody>
                    <a:bodyPr/>
                    <a:lstStyle/>
                    <a:p>
                      <a:r>
                        <a:rPr lang="en-US" sz="1200" dirty="0"/>
                        <a:t>My possible Genotype</a:t>
                      </a:r>
                    </a:p>
                  </a:txBody>
                  <a:tcPr/>
                </a:tc>
                <a:extLst>
                  <a:ext uri="{0D108BD9-81ED-4DB2-BD59-A6C34878D82A}">
                    <a16:rowId xmlns:a16="http://schemas.microsoft.com/office/drawing/2014/main" val="10000"/>
                  </a:ext>
                </a:extLst>
              </a:tr>
              <a:tr h="370840">
                <a:tc>
                  <a:txBody>
                    <a:bodyPr/>
                    <a:lstStyle/>
                    <a:p>
                      <a:r>
                        <a:rPr lang="en-US" sz="1200" dirty="0"/>
                        <a:t>Laugh Dimples</a:t>
                      </a:r>
                    </a:p>
                    <a:p>
                      <a:r>
                        <a:rPr lang="en-US" sz="1200" dirty="0"/>
                        <a:t>L=with</a:t>
                      </a:r>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0001"/>
                  </a:ext>
                </a:extLst>
              </a:tr>
              <a:tr h="370840">
                <a:tc>
                  <a:txBody>
                    <a:bodyPr/>
                    <a:lstStyle/>
                    <a:p>
                      <a:r>
                        <a:rPr lang="en-US" sz="1200" dirty="0"/>
                        <a:t>Tongue roll</a:t>
                      </a:r>
                    </a:p>
                    <a:p>
                      <a:r>
                        <a:rPr lang="en-US" sz="1200" dirty="0"/>
                        <a:t>T=roller</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2"/>
                  </a:ext>
                </a:extLst>
              </a:tr>
              <a:tr h="370840">
                <a:tc>
                  <a:txBody>
                    <a:bodyPr/>
                    <a:lstStyle/>
                    <a:p>
                      <a:r>
                        <a:rPr lang="en-US" sz="1200" dirty="0"/>
                        <a:t>Crossing</a:t>
                      </a:r>
                      <a:r>
                        <a:rPr lang="en-US" sz="1200" baseline="0" dirty="0"/>
                        <a:t> Thumbs</a:t>
                      </a:r>
                    </a:p>
                    <a:p>
                      <a:r>
                        <a:rPr lang="en-US" sz="1200" baseline="0" dirty="0"/>
                        <a:t>C=left on top</a:t>
                      </a:r>
                      <a:endParaRPr lang="en-US" sz="1200" dirty="0"/>
                    </a:p>
                  </a:txBody>
                  <a:tcPr/>
                </a:tc>
                <a:tc>
                  <a:txBody>
                    <a:bodyPr/>
                    <a:lstStyle/>
                    <a:p>
                      <a:endParaRPr lang="en-US" sz="1200" dirty="0"/>
                    </a:p>
                  </a:txBody>
                  <a:tcPr/>
                </a:tc>
                <a:tc>
                  <a:txBody>
                    <a:bodyPr/>
                    <a:lstStyle/>
                    <a:p>
                      <a:endParaRPr lang="en-US" sz="1200"/>
                    </a:p>
                  </a:txBody>
                  <a:tcPr/>
                </a:tc>
                <a:extLst>
                  <a:ext uri="{0D108BD9-81ED-4DB2-BD59-A6C34878D82A}">
                    <a16:rowId xmlns:a16="http://schemas.microsoft.com/office/drawing/2014/main" val="10003"/>
                  </a:ext>
                </a:extLst>
              </a:tr>
              <a:tr h="370840">
                <a:tc>
                  <a:txBody>
                    <a:bodyPr/>
                    <a:lstStyle/>
                    <a:p>
                      <a:r>
                        <a:rPr lang="en-US" sz="1200" dirty="0"/>
                        <a:t>Pinkies</a:t>
                      </a:r>
                    </a:p>
                    <a:p>
                      <a:r>
                        <a:rPr lang="en-US" sz="1200" dirty="0"/>
                        <a:t>P=bent</a:t>
                      </a:r>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0004"/>
                  </a:ext>
                </a:extLst>
              </a:tr>
              <a:tr h="370840">
                <a:tc>
                  <a:txBody>
                    <a:bodyPr/>
                    <a:lstStyle/>
                    <a:p>
                      <a:r>
                        <a:rPr lang="en-US" sz="1200" dirty="0"/>
                        <a:t>Earlobes</a:t>
                      </a:r>
                    </a:p>
                    <a:p>
                      <a:r>
                        <a:rPr lang="en-US" sz="1200" dirty="0"/>
                        <a:t>E=free</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5"/>
                  </a:ext>
                </a:extLst>
              </a:tr>
              <a:tr h="370840">
                <a:tc>
                  <a:txBody>
                    <a:bodyPr/>
                    <a:lstStyle/>
                    <a:p>
                      <a:r>
                        <a:rPr lang="en-US" sz="1200" dirty="0"/>
                        <a:t>Widow’s</a:t>
                      </a:r>
                      <a:r>
                        <a:rPr lang="en-US" sz="1200" baseline="0" dirty="0"/>
                        <a:t> Peak</a:t>
                      </a:r>
                    </a:p>
                    <a:p>
                      <a:r>
                        <a:rPr lang="en-US" sz="1200" baseline="0" dirty="0"/>
                        <a:t>W=with</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6"/>
                  </a:ext>
                </a:extLst>
              </a:tr>
              <a:tr h="370840">
                <a:tc>
                  <a:txBody>
                    <a:bodyPr/>
                    <a:lstStyle/>
                    <a:p>
                      <a:r>
                        <a:rPr lang="en-US" sz="1200" dirty="0"/>
                        <a:t>Hitchhikers Thumb</a:t>
                      </a:r>
                    </a:p>
                    <a:p>
                      <a:r>
                        <a:rPr lang="en-US" sz="1200" dirty="0"/>
                        <a:t>B=straight</a:t>
                      </a:r>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1491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584" y="239306"/>
            <a:ext cx="7767182" cy="553998"/>
          </a:xfrm>
          <a:prstGeom prst="rect">
            <a:avLst/>
          </a:prstGeom>
        </p:spPr>
        <p:txBody>
          <a:bodyPr wrap="square">
            <a:spAutoFit/>
          </a:bodyPr>
          <a:lstStyle/>
          <a:p>
            <a:r>
              <a:rPr lang="en-US" sz="3000" b="1" dirty="0"/>
              <a:t>PTC (Phenylthiourea) Taster </a:t>
            </a:r>
          </a:p>
        </p:txBody>
      </p:sp>
      <p:sp>
        <p:nvSpPr>
          <p:cNvPr id="4" name="TextBox 3"/>
          <p:cNvSpPr txBox="1"/>
          <p:nvPr/>
        </p:nvSpPr>
        <p:spPr>
          <a:xfrm>
            <a:off x="230904" y="4431021"/>
            <a:ext cx="3836550" cy="923330"/>
          </a:xfrm>
          <a:prstGeom prst="rect">
            <a:avLst/>
          </a:prstGeom>
          <a:noFill/>
        </p:spPr>
        <p:txBody>
          <a:bodyPr wrap="square" rtlCol="0">
            <a:spAutoFit/>
          </a:bodyPr>
          <a:lstStyle/>
          <a:p>
            <a:r>
              <a:rPr lang="en-US" b="1" dirty="0" err="1">
                <a:solidFill>
                  <a:srgbClr val="3366FF"/>
                </a:solidFill>
              </a:rPr>
              <a:t>tt</a:t>
            </a:r>
            <a:r>
              <a:rPr lang="en-US" b="1" dirty="0">
                <a:solidFill>
                  <a:srgbClr val="3366FF"/>
                </a:solidFill>
              </a:rPr>
              <a:t> Non-taster</a:t>
            </a:r>
          </a:p>
          <a:p>
            <a:r>
              <a:rPr lang="en-US" dirty="0"/>
              <a:t>Homozygous recessive</a:t>
            </a:r>
          </a:p>
          <a:p>
            <a:endParaRPr lang="en-US" dirty="0"/>
          </a:p>
        </p:txBody>
      </p:sp>
      <p:sp>
        <p:nvSpPr>
          <p:cNvPr id="5" name="TextBox 4"/>
          <p:cNvSpPr txBox="1"/>
          <p:nvPr/>
        </p:nvSpPr>
        <p:spPr>
          <a:xfrm>
            <a:off x="190107" y="3417924"/>
            <a:ext cx="3055031" cy="1200329"/>
          </a:xfrm>
          <a:prstGeom prst="rect">
            <a:avLst/>
          </a:prstGeom>
          <a:noFill/>
        </p:spPr>
        <p:txBody>
          <a:bodyPr wrap="square" rtlCol="0">
            <a:spAutoFit/>
          </a:bodyPr>
          <a:lstStyle/>
          <a:p>
            <a:r>
              <a:rPr lang="en-US" b="1" dirty="0">
                <a:solidFill>
                  <a:srgbClr val="3366FF"/>
                </a:solidFill>
              </a:rPr>
              <a:t>T</a:t>
            </a:r>
            <a:r>
              <a:rPr lang="en-US" dirty="0">
                <a:solidFill>
                  <a:srgbClr val="3366FF"/>
                </a:solidFill>
              </a:rPr>
              <a:t> </a:t>
            </a:r>
            <a:r>
              <a:rPr lang="en-US" b="1" dirty="0">
                <a:solidFill>
                  <a:srgbClr val="3366FF"/>
                </a:solidFill>
              </a:rPr>
              <a:t>Taster</a:t>
            </a:r>
          </a:p>
          <a:p>
            <a:r>
              <a:rPr lang="en-US" dirty="0">
                <a:solidFill>
                  <a:srgbClr val="3366FF"/>
                </a:solidFill>
              </a:rPr>
              <a:t>TT</a:t>
            </a:r>
            <a:r>
              <a:rPr lang="en-US" dirty="0"/>
              <a:t> Homozygous dominant</a:t>
            </a:r>
          </a:p>
          <a:p>
            <a:r>
              <a:rPr lang="en-US" dirty="0" err="1">
                <a:solidFill>
                  <a:srgbClr val="3366FF"/>
                </a:solidFill>
              </a:rPr>
              <a:t>Tt</a:t>
            </a:r>
            <a:r>
              <a:rPr lang="en-US" dirty="0">
                <a:solidFill>
                  <a:srgbClr val="3366FF"/>
                </a:solidFill>
              </a:rPr>
              <a:t> </a:t>
            </a:r>
            <a:r>
              <a:rPr lang="en-US" dirty="0"/>
              <a:t>heterozygous</a:t>
            </a:r>
          </a:p>
          <a:p>
            <a:endParaRPr lang="en-US" dirty="0"/>
          </a:p>
        </p:txBody>
      </p:sp>
      <p:sp>
        <p:nvSpPr>
          <p:cNvPr id="6" name="TextBox 5"/>
          <p:cNvSpPr txBox="1"/>
          <p:nvPr/>
        </p:nvSpPr>
        <p:spPr>
          <a:xfrm>
            <a:off x="322320" y="798534"/>
            <a:ext cx="4023049" cy="2585323"/>
          </a:xfrm>
          <a:prstGeom prst="rect">
            <a:avLst/>
          </a:prstGeom>
          <a:noFill/>
        </p:spPr>
        <p:txBody>
          <a:bodyPr wrap="square" rtlCol="0">
            <a:spAutoFit/>
          </a:bodyPr>
          <a:lstStyle/>
          <a:p>
            <a:r>
              <a:rPr lang="en-US" dirty="0"/>
              <a:t>In 1931, a chemist named Arthur Fox was pouring some powdered PTC into a bottle. When some of the powder accidentally blew into the air, a colleague standing nearby complained that the dust tasted bitter. Fox tasted nothing at all. Curious how they could be tasting the chemical differently, they tasted it again and tested family members.  </a:t>
            </a:r>
          </a:p>
        </p:txBody>
      </p:sp>
      <p:pic>
        <p:nvPicPr>
          <p:cNvPr id="7" name="Picture 6" descr="tas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915" y="186491"/>
            <a:ext cx="3920565" cy="6109814"/>
          </a:xfrm>
          <a:prstGeom prst="rect">
            <a:avLst/>
          </a:prstGeom>
        </p:spPr>
      </p:pic>
      <p:pic>
        <p:nvPicPr>
          <p:cNvPr id="8" name="evolution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355" y="5766688"/>
            <a:ext cx="812800" cy="812800"/>
          </a:xfrm>
          <a:prstGeom prst="rect">
            <a:avLst/>
          </a:prstGeom>
        </p:spPr>
      </p:pic>
      <p:sp>
        <p:nvSpPr>
          <p:cNvPr id="9" name="TextBox 8"/>
          <p:cNvSpPr txBox="1"/>
          <p:nvPr/>
        </p:nvSpPr>
        <p:spPr>
          <a:xfrm>
            <a:off x="1159155" y="5834640"/>
            <a:ext cx="2708675" cy="923330"/>
          </a:xfrm>
          <a:prstGeom prst="rect">
            <a:avLst/>
          </a:prstGeom>
          <a:noFill/>
        </p:spPr>
        <p:txBody>
          <a:bodyPr wrap="square" rtlCol="0">
            <a:spAutoFit/>
          </a:bodyPr>
          <a:lstStyle/>
          <a:p>
            <a:r>
              <a:rPr lang="en-US" dirty="0"/>
              <a:t>Dr. Steve Wooding talks about the evolutionary importance of bitter taste.</a:t>
            </a:r>
          </a:p>
        </p:txBody>
      </p:sp>
    </p:spTree>
    <p:extLst>
      <p:ext uri="{BB962C8B-B14F-4D97-AF65-F5344CB8AC3E}">
        <p14:creationId xmlns:p14="http://schemas.microsoft.com/office/powerpoint/2010/main" val="3505715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jmicm1100857_f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45" y="1257543"/>
            <a:ext cx="4672013" cy="3426143"/>
          </a:xfrm>
          <a:prstGeom prst="rect">
            <a:avLst/>
          </a:prstGeom>
        </p:spPr>
      </p:pic>
      <p:pic>
        <p:nvPicPr>
          <p:cNvPr id="4" name="Picture 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771" y="1687915"/>
            <a:ext cx="3175000" cy="2565400"/>
          </a:xfrm>
          <a:prstGeom prst="rect">
            <a:avLst/>
          </a:prstGeom>
        </p:spPr>
      </p:pic>
      <p:sp>
        <p:nvSpPr>
          <p:cNvPr id="6" name="Rectangle 5">
            <a:extLst>
              <a:ext uri="{FF2B5EF4-FFF2-40B4-BE49-F238E27FC236}">
                <a16:creationId xmlns:a16="http://schemas.microsoft.com/office/drawing/2014/main" id="{E11095B3-0A8F-614F-AEB1-C7780A54B5D6}"/>
              </a:ext>
            </a:extLst>
          </p:cNvPr>
          <p:cNvSpPr/>
          <p:nvPr/>
        </p:nvSpPr>
        <p:spPr>
          <a:xfrm>
            <a:off x="154584" y="461319"/>
            <a:ext cx="7767182" cy="553998"/>
          </a:xfrm>
          <a:prstGeom prst="rect">
            <a:avLst/>
          </a:prstGeom>
        </p:spPr>
        <p:txBody>
          <a:bodyPr wrap="square">
            <a:spAutoFit/>
          </a:bodyPr>
          <a:lstStyle/>
          <a:p>
            <a:r>
              <a:rPr lang="en-US" sz="3000" b="1" dirty="0"/>
              <a:t>Polydactyly- having 6 fingers</a:t>
            </a:r>
          </a:p>
        </p:txBody>
      </p:sp>
      <p:sp>
        <p:nvSpPr>
          <p:cNvPr id="7" name="TextBox 6">
            <a:extLst>
              <a:ext uri="{FF2B5EF4-FFF2-40B4-BE49-F238E27FC236}">
                <a16:creationId xmlns:a16="http://schemas.microsoft.com/office/drawing/2014/main" id="{3121F9ED-E110-F745-9A32-CD08ECC16AB1}"/>
              </a:ext>
            </a:extLst>
          </p:cNvPr>
          <p:cNvSpPr txBox="1"/>
          <p:nvPr/>
        </p:nvSpPr>
        <p:spPr>
          <a:xfrm>
            <a:off x="416745" y="4925912"/>
            <a:ext cx="4398143" cy="646331"/>
          </a:xfrm>
          <a:prstGeom prst="rect">
            <a:avLst/>
          </a:prstGeom>
          <a:noFill/>
        </p:spPr>
        <p:txBody>
          <a:bodyPr wrap="square" rtlCol="0">
            <a:spAutoFit/>
          </a:bodyPr>
          <a:lstStyle/>
          <a:p>
            <a:r>
              <a:rPr lang="en-US" b="1" dirty="0"/>
              <a:t>6 FINGERS/TOES- DOMINANT (D)		   </a:t>
            </a:r>
          </a:p>
          <a:p>
            <a:r>
              <a:rPr lang="en-US" b="1" dirty="0"/>
              <a:t>5 FINGERS/TOES RECESSIVE (d) </a:t>
            </a:r>
          </a:p>
        </p:txBody>
      </p:sp>
    </p:spTree>
    <p:extLst>
      <p:ext uri="{BB962C8B-B14F-4D97-AF65-F5344CB8AC3E}">
        <p14:creationId xmlns:p14="http://schemas.microsoft.com/office/powerpoint/2010/main" val="305153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7D81-D618-BB4F-97D9-14064AB46B3B}"/>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C71FEECC-3322-3B42-904B-CDCCCC80CEC7}"/>
              </a:ext>
            </a:extLst>
          </p:cNvPr>
          <p:cNvSpPr>
            <a:spLocks noGrp="1"/>
          </p:cNvSpPr>
          <p:nvPr>
            <p:ph idx="1"/>
          </p:nvPr>
        </p:nvSpPr>
        <p:spPr>
          <a:xfrm>
            <a:off x="457199" y="1300163"/>
            <a:ext cx="8429625" cy="5029199"/>
          </a:xfrm>
        </p:spPr>
        <p:txBody>
          <a:bodyPr>
            <a:normAutofit lnSpcReduction="10000"/>
          </a:bodyPr>
          <a:lstStyle/>
          <a:p>
            <a:pPr marL="514350" indent="-514350">
              <a:buAutoNum type="arabicPeriod"/>
            </a:pPr>
            <a:r>
              <a:rPr lang="en-US" dirty="0">
                <a:solidFill>
                  <a:srgbClr val="660066"/>
                </a:solidFill>
              </a:rPr>
              <a:t>What</a:t>
            </a:r>
            <a:r>
              <a:rPr lang="en-US" dirty="0"/>
              <a:t> </a:t>
            </a:r>
            <a:r>
              <a:rPr lang="en-US" dirty="0">
                <a:solidFill>
                  <a:srgbClr val="3366FF"/>
                </a:solidFill>
              </a:rPr>
              <a:t>traits </a:t>
            </a:r>
            <a:r>
              <a:rPr lang="en-US" dirty="0">
                <a:solidFill>
                  <a:srgbClr val="660066"/>
                </a:solidFill>
              </a:rPr>
              <a:t>did you </a:t>
            </a:r>
            <a:r>
              <a:rPr lang="en-US" dirty="0">
                <a:solidFill>
                  <a:srgbClr val="3366FF"/>
                </a:solidFill>
              </a:rPr>
              <a:t>inherit </a:t>
            </a:r>
            <a:r>
              <a:rPr lang="en-US" dirty="0">
                <a:solidFill>
                  <a:srgbClr val="660066"/>
                </a:solidFill>
              </a:rPr>
              <a:t>from your </a:t>
            </a:r>
            <a:r>
              <a:rPr lang="en-US" dirty="0">
                <a:solidFill>
                  <a:srgbClr val="3366FF"/>
                </a:solidFill>
              </a:rPr>
              <a:t>parents </a:t>
            </a:r>
            <a:r>
              <a:rPr lang="en-US" i="1" dirty="0">
                <a:solidFill>
                  <a:srgbClr val="660066"/>
                </a:solidFill>
              </a:rPr>
              <a:t>and</a:t>
            </a:r>
            <a:r>
              <a:rPr lang="en-US" dirty="0">
                <a:solidFill>
                  <a:srgbClr val="660066"/>
                </a:solidFill>
              </a:rPr>
              <a:t> how are you affected by them? </a:t>
            </a:r>
          </a:p>
          <a:p>
            <a:pPr marL="514350" indent="-514350">
              <a:buAutoNum type="arabicPeriod"/>
            </a:pPr>
            <a:r>
              <a:rPr lang="en-US" dirty="0"/>
              <a:t>Do you have more dominant or recessive phenotypes?</a:t>
            </a:r>
          </a:p>
          <a:p>
            <a:pPr marL="0" indent="0">
              <a:buNone/>
            </a:pPr>
            <a:r>
              <a:rPr lang="en-US" dirty="0"/>
              <a:t>3. Are dominant phenotypes always more common?  (light hair, blue eyes and 5 fingers are recessive). </a:t>
            </a:r>
          </a:p>
          <a:p>
            <a:pPr marL="0" indent="0">
              <a:buNone/>
            </a:pPr>
            <a:r>
              <a:rPr lang="en-US" dirty="0"/>
              <a:t>4. How might your PTC tasting gene affect how you experience foods?</a:t>
            </a:r>
          </a:p>
          <a:p>
            <a:pPr marL="0" indent="0">
              <a:buNone/>
            </a:pPr>
            <a:r>
              <a:rPr lang="en-US" dirty="0"/>
              <a:t>5. What are your questions?</a:t>
            </a:r>
          </a:p>
        </p:txBody>
      </p:sp>
    </p:spTree>
    <p:extLst>
      <p:ext uri="{BB962C8B-B14F-4D97-AF65-F5344CB8AC3E}">
        <p14:creationId xmlns:p14="http://schemas.microsoft.com/office/powerpoint/2010/main" val="963959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68" y="2157973"/>
            <a:ext cx="8637511" cy="4493538"/>
          </a:xfrm>
          <a:prstGeom prst="rect">
            <a:avLst/>
          </a:prstGeom>
        </p:spPr>
        <p:txBody>
          <a:bodyPr wrap="square">
            <a:spAutoFit/>
          </a:bodyPr>
          <a:lstStyle/>
          <a:p>
            <a:endParaRPr lang="en-US" sz="1100" dirty="0">
              <a:latin typeface="Times New Roman"/>
              <a:cs typeface="Times New Roman"/>
            </a:endParaRPr>
          </a:p>
          <a:p>
            <a:r>
              <a:rPr lang="en-US" sz="1100" dirty="0">
                <a:latin typeface="Times New Roman"/>
                <a:cs typeface="Times New Roman"/>
              </a:rPr>
              <a:t>Glass and </a:t>
            </a:r>
            <a:r>
              <a:rPr lang="en-US" sz="1100" dirty="0" err="1">
                <a:latin typeface="Times New Roman"/>
                <a:cs typeface="Times New Roman"/>
              </a:rPr>
              <a:t>Kistler</a:t>
            </a:r>
            <a:r>
              <a:rPr lang="en-US" sz="1100" dirty="0">
                <a:latin typeface="Times New Roman"/>
                <a:cs typeface="Times New Roman"/>
              </a:rPr>
              <a:t> (1953) conducted a family study on 450 families. They decided that anyone with one or both thumbs having an angle equal to or greater than 50 degrees had the hitchhiker's thumb trait. From their study they collected the following data:</a:t>
            </a:r>
          </a:p>
          <a:p>
            <a:r>
              <a:rPr lang="en-US" sz="1100" dirty="0">
                <a:latin typeface="Times New Roman"/>
                <a:cs typeface="Times New Roman"/>
              </a:rPr>
              <a:t>	Parents      S offspring     H offspring     Percent S     </a:t>
            </a:r>
          </a:p>
          <a:p>
            <a:r>
              <a:rPr lang="en-US" sz="1100" dirty="0">
                <a:latin typeface="Times New Roman"/>
                <a:cs typeface="Times New Roman"/>
              </a:rPr>
              <a:t>             </a:t>
            </a:r>
            <a:r>
              <a:rPr lang="en-US" sz="1100" dirty="0" err="1">
                <a:latin typeface="Times New Roman"/>
                <a:cs typeface="Times New Roman"/>
              </a:rPr>
              <a:t>SxS</a:t>
            </a:r>
            <a:r>
              <a:rPr lang="en-US" sz="1100" dirty="0">
                <a:latin typeface="Times New Roman"/>
                <a:cs typeface="Times New Roman"/>
              </a:rPr>
              <a:t>               281                32                90%      </a:t>
            </a:r>
          </a:p>
          <a:p>
            <a:r>
              <a:rPr lang="en-US" sz="1100" dirty="0">
                <a:latin typeface="Times New Roman"/>
                <a:cs typeface="Times New Roman"/>
              </a:rPr>
              <a:t>             </a:t>
            </a:r>
            <a:r>
              <a:rPr lang="en-US" sz="1100" dirty="0" err="1">
                <a:latin typeface="Times New Roman"/>
                <a:cs typeface="Times New Roman"/>
              </a:rPr>
              <a:t>SxH</a:t>
            </a:r>
            <a:r>
              <a:rPr lang="en-US" sz="1100" dirty="0">
                <a:latin typeface="Times New Roman"/>
                <a:cs typeface="Times New Roman"/>
              </a:rPr>
              <a:t>               71                  37                66%</a:t>
            </a:r>
          </a:p>
          <a:p>
            <a:r>
              <a:rPr lang="en-US" sz="1100" dirty="0">
                <a:latin typeface="Times New Roman"/>
                <a:cs typeface="Times New Roman"/>
              </a:rPr>
              <a:t>             </a:t>
            </a:r>
            <a:r>
              <a:rPr lang="en-US" sz="1100" dirty="0" err="1">
                <a:latin typeface="Times New Roman"/>
                <a:cs typeface="Times New Roman"/>
              </a:rPr>
              <a:t>HxH</a:t>
            </a:r>
            <a:r>
              <a:rPr lang="en-US" sz="1100" dirty="0">
                <a:latin typeface="Times New Roman"/>
                <a:cs typeface="Times New Roman"/>
              </a:rPr>
              <a:t>                1                   30                3%        </a:t>
            </a:r>
          </a:p>
          <a:p>
            <a:endParaRPr lang="en-US" sz="1100" dirty="0">
              <a:latin typeface="Times New Roman"/>
              <a:cs typeface="Times New Roman"/>
            </a:endParaRPr>
          </a:p>
          <a:p>
            <a:r>
              <a:rPr lang="en-US" sz="1100" dirty="0">
                <a:latin typeface="Times New Roman"/>
                <a:cs typeface="Times New Roman"/>
              </a:rPr>
              <a:t>  2.  Beckman (1960) also conducted a family study on the hitchhiker's thumb. His study used data from one hundred families that each had one child of about the age of three. His data are in the following chart:</a:t>
            </a:r>
          </a:p>
          <a:p>
            <a:r>
              <a:rPr lang="en-US" sz="1100" dirty="0">
                <a:latin typeface="Times New Roman"/>
                <a:cs typeface="Times New Roman"/>
              </a:rPr>
              <a:t>	Parents      S offspring     H offspring     Percent S     </a:t>
            </a:r>
          </a:p>
          <a:p>
            <a:r>
              <a:rPr lang="en-US" sz="1100" dirty="0">
                <a:latin typeface="Times New Roman"/>
                <a:cs typeface="Times New Roman"/>
              </a:rPr>
              <a:t>             </a:t>
            </a:r>
            <a:r>
              <a:rPr lang="en-US" sz="1100" dirty="0" err="1">
                <a:latin typeface="Times New Roman"/>
                <a:cs typeface="Times New Roman"/>
              </a:rPr>
              <a:t>SxS</a:t>
            </a:r>
            <a:r>
              <a:rPr lang="en-US" sz="1100" dirty="0">
                <a:latin typeface="Times New Roman"/>
                <a:cs typeface="Times New Roman"/>
              </a:rPr>
              <a:t>               50                  8                  86%      </a:t>
            </a:r>
          </a:p>
          <a:p>
            <a:r>
              <a:rPr lang="en-US" sz="1100" dirty="0">
                <a:latin typeface="Times New Roman"/>
                <a:cs typeface="Times New Roman"/>
              </a:rPr>
              <a:t>             </a:t>
            </a:r>
            <a:r>
              <a:rPr lang="en-US" sz="1100" dirty="0" err="1">
                <a:latin typeface="Times New Roman"/>
                <a:cs typeface="Times New Roman"/>
              </a:rPr>
              <a:t>SxH</a:t>
            </a:r>
            <a:r>
              <a:rPr lang="en-US" sz="1100" dirty="0">
                <a:latin typeface="Times New Roman"/>
                <a:cs typeface="Times New Roman"/>
              </a:rPr>
              <a:t>               18                  17                51%</a:t>
            </a:r>
          </a:p>
          <a:p>
            <a:r>
              <a:rPr lang="en-US" sz="1100" dirty="0">
                <a:latin typeface="Times New Roman"/>
                <a:cs typeface="Times New Roman"/>
              </a:rPr>
              <a:t>             </a:t>
            </a:r>
            <a:r>
              <a:rPr lang="en-US" sz="1100" dirty="0" err="1">
                <a:latin typeface="Times New Roman"/>
                <a:cs typeface="Times New Roman"/>
              </a:rPr>
              <a:t>HxH</a:t>
            </a:r>
            <a:r>
              <a:rPr lang="en-US" sz="1100" dirty="0">
                <a:latin typeface="Times New Roman"/>
                <a:cs typeface="Times New Roman"/>
              </a:rPr>
              <a:t>                3                   4                  43%        </a:t>
            </a:r>
          </a:p>
          <a:p>
            <a:endParaRPr lang="en-US" sz="1100" dirty="0">
              <a:latin typeface="Times New Roman"/>
              <a:cs typeface="Times New Roman"/>
            </a:endParaRPr>
          </a:p>
          <a:p>
            <a:r>
              <a:rPr lang="en-US" sz="1100" dirty="0">
                <a:latin typeface="Times New Roman"/>
                <a:cs typeface="Times New Roman"/>
              </a:rPr>
              <a:t>Conclusions:</a:t>
            </a:r>
          </a:p>
          <a:p>
            <a:r>
              <a:rPr lang="en-US" sz="1100" dirty="0">
                <a:latin typeface="Times New Roman"/>
                <a:cs typeface="Times New Roman"/>
              </a:rPr>
              <a:t>Thumbs cannot be divided into just two categories: "hitchhiker" and "non-hitchhiker". From the picture below it's clear that there is a whole spectrum of thumbs between the two categories. While some thumbs cannot bend at all, others can bend well past 90 degrees. While there is probably some genetic influence on the </a:t>
            </a:r>
            <a:r>
              <a:rPr lang="en-US" sz="1100" dirty="0" err="1">
                <a:latin typeface="Times New Roman"/>
                <a:cs typeface="Times New Roman"/>
              </a:rPr>
              <a:t>hyperextensiblity</a:t>
            </a:r>
            <a:r>
              <a:rPr lang="en-US" sz="1100" dirty="0">
                <a:latin typeface="Times New Roman"/>
                <a:cs typeface="Times New Roman"/>
              </a:rPr>
              <a:t> of the thumb, the family studies above show that it does not fit the simple one-locus, two-allele myth. </a:t>
            </a:r>
          </a:p>
          <a:p>
            <a:endParaRPr lang="en-US" sz="1100" dirty="0">
              <a:latin typeface="Times New Roman"/>
              <a:cs typeface="Times New Roman"/>
            </a:endParaRPr>
          </a:p>
          <a:p>
            <a:r>
              <a:rPr lang="en-US" sz="1100" dirty="0">
                <a:latin typeface="Times New Roman"/>
                <a:cs typeface="Times New Roman"/>
              </a:rPr>
              <a:t>Sources</a:t>
            </a:r>
          </a:p>
          <a:p>
            <a:r>
              <a:rPr lang="en-US" sz="1100" dirty="0">
                <a:latin typeface="Times New Roman"/>
                <a:cs typeface="Times New Roman"/>
              </a:rPr>
              <a:t>Beckman, L., J.A. </a:t>
            </a:r>
            <a:r>
              <a:rPr lang="en-US" sz="1100" dirty="0" err="1">
                <a:latin typeface="Times New Roman"/>
                <a:cs typeface="Times New Roman"/>
              </a:rPr>
              <a:t>Böök</a:t>
            </a:r>
            <a:r>
              <a:rPr lang="en-US" sz="1100" dirty="0">
                <a:latin typeface="Times New Roman"/>
                <a:cs typeface="Times New Roman"/>
              </a:rPr>
              <a:t>, and E. Lander. 1960. An evaluation of some anthropological traits used in paternity tests. </a:t>
            </a:r>
            <a:r>
              <a:rPr lang="en-US" sz="1100" dirty="0" err="1">
                <a:latin typeface="Times New Roman"/>
                <a:cs typeface="Times New Roman"/>
              </a:rPr>
              <a:t>Hereditas</a:t>
            </a:r>
            <a:r>
              <a:rPr lang="en-US" sz="1100" dirty="0">
                <a:latin typeface="Times New Roman"/>
                <a:cs typeface="Times New Roman"/>
              </a:rPr>
              <a:t> 46: 543-569.</a:t>
            </a:r>
          </a:p>
          <a:p>
            <a:r>
              <a:rPr lang="en-US" sz="1100" dirty="0">
                <a:latin typeface="Times New Roman"/>
                <a:cs typeface="Times New Roman"/>
              </a:rPr>
              <a:t>Glass, B., and J.C. </a:t>
            </a:r>
            <a:r>
              <a:rPr lang="en-US" sz="1100" dirty="0" err="1">
                <a:latin typeface="Times New Roman"/>
                <a:cs typeface="Times New Roman"/>
              </a:rPr>
              <a:t>Kistler</a:t>
            </a:r>
            <a:r>
              <a:rPr lang="en-US" sz="1100" dirty="0">
                <a:latin typeface="Times New Roman"/>
                <a:cs typeface="Times New Roman"/>
              </a:rPr>
              <a:t>. 1953. Distal </a:t>
            </a:r>
            <a:r>
              <a:rPr lang="en-US" sz="1100" dirty="0" err="1">
                <a:latin typeface="Times New Roman"/>
                <a:cs typeface="Times New Roman"/>
              </a:rPr>
              <a:t>hyperextensibility</a:t>
            </a:r>
            <a:r>
              <a:rPr lang="en-US" sz="1100" dirty="0">
                <a:latin typeface="Times New Roman"/>
                <a:cs typeface="Times New Roman"/>
              </a:rPr>
              <a:t> of the thumb. </a:t>
            </a:r>
            <a:r>
              <a:rPr lang="en-US" sz="1100" dirty="0" err="1">
                <a:latin typeface="Times New Roman"/>
                <a:cs typeface="Times New Roman"/>
              </a:rPr>
              <a:t>Acta</a:t>
            </a:r>
            <a:r>
              <a:rPr lang="en-US" sz="1100" dirty="0">
                <a:latin typeface="Times New Roman"/>
                <a:cs typeface="Times New Roman"/>
              </a:rPr>
              <a:t> </a:t>
            </a:r>
            <a:r>
              <a:rPr lang="en-US" sz="1100" dirty="0" err="1">
                <a:latin typeface="Times New Roman"/>
                <a:cs typeface="Times New Roman"/>
              </a:rPr>
              <a:t>Genetica</a:t>
            </a:r>
            <a:r>
              <a:rPr lang="en-US" sz="1100" dirty="0">
                <a:latin typeface="Times New Roman"/>
                <a:cs typeface="Times New Roman"/>
              </a:rPr>
              <a:t> 4: 192-206.</a:t>
            </a:r>
          </a:p>
          <a:p>
            <a:r>
              <a:rPr lang="en-US" sz="1100" dirty="0">
                <a:latin typeface="Times New Roman"/>
                <a:cs typeface="Times New Roman"/>
              </a:rPr>
              <a:t>Jones, Kristin. "Genetics Unit." Biology Class. Novi High School, Novi. 8 Dec. 2010. Lecture.</a:t>
            </a:r>
          </a:p>
          <a:p>
            <a:r>
              <a:rPr lang="en-US" sz="1100" dirty="0">
                <a:latin typeface="Times New Roman"/>
                <a:cs typeface="Times New Roman"/>
                <a:hlinkClick r:id="rId2"/>
              </a:rPr>
              <a:t>http://udel.edu/~mcdonald/mythintro.html</a:t>
            </a:r>
            <a:endParaRPr lang="en-US" sz="1100" dirty="0">
              <a:latin typeface="Times New Roman"/>
              <a:cs typeface="Times New Roman"/>
            </a:endParaRPr>
          </a:p>
          <a:p>
            <a:endParaRPr lang="en-US" sz="1100" dirty="0">
              <a:latin typeface="Times New Roman"/>
              <a:cs typeface="Times New Roman"/>
            </a:endParaRPr>
          </a:p>
        </p:txBody>
      </p:sp>
      <p:pic>
        <p:nvPicPr>
          <p:cNvPr id="3" name="Picture 2"/>
          <p:cNvPicPr>
            <a:picLocks noChangeAspect="1"/>
          </p:cNvPicPr>
          <p:nvPr/>
        </p:nvPicPr>
        <p:blipFill rotWithShape="1">
          <a:blip r:embed="rId3"/>
          <a:srcRect b="15992"/>
          <a:stretch/>
        </p:blipFill>
        <p:spPr>
          <a:xfrm>
            <a:off x="97690" y="0"/>
            <a:ext cx="9144000" cy="1918197"/>
          </a:xfrm>
          <a:prstGeom prst="rect">
            <a:avLst/>
          </a:prstGeom>
        </p:spPr>
      </p:pic>
    </p:spTree>
    <p:extLst>
      <p:ext uri="{BB962C8B-B14F-4D97-AF65-F5344CB8AC3E}">
        <p14:creationId xmlns:p14="http://schemas.microsoft.com/office/powerpoint/2010/main" val="1360784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608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462" y="321402"/>
            <a:ext cx="8707893" cy="4525963"/>
          </a:xfrm>
        </p:spPr>
        <p:txBody>
          <a:bodyPr>
            <a:normAutofit lnSpcReduction="10000"/>
          </a:bodyPr>
          <a:lstStyle/>
          <a:p>
            <a:pPr marL="0" indent="0">
              <a:buNone/>
            </a:pPr>
            <a:r>
              <a:rPr lang="en-US" b="1" dirty="0"/>
              <a:t>Essential Question:  </a:t>
            </a:r>
            <a:r>
              <a:rPr lang="en-US" dirty="0">
                <a:solidFill>
                  <a:srgbClr val="660066"/>
                </a:solidFill>
              </a:rPr>
              <a:t>What</a:t>
            </a:r>
            <a:r>
              <a:rPr lang="en-US" dirty="0"/>
              <a:t> </a:t>
            </a:r>
            <a:r>
              <a:rPr lang="en-US" dirty="0">
                <a:solidFill>
                  <a:srgbClr val="3366FF"/>
                </a:solidFill>
              </a:rPr>
              <a:t>traits </a:t>
            </a:r>
            <a:r>
              <a:rPr lang="en-US" dirty="0">
                <a:solidFill>
                  <a:srgbClr val="660066"/>
                </a:solidFill>
              </a:rPr>
              <a:t>did we </a:t>
            </a:r>
            <a:r>
              <a:rPr lang="en-US" dirty="0">
                <a:solidFill>
                  <a:srgbClr val="3366FF"/>
                </a:solidFill>
              </a:rPr>
              <a:t>inherit </a:t>
            </a:r>
            <a:r>
              <a:rPr lang="en-US" dirty="0">
                <a:solidFill>
                  <a:srgbClr val="660066"/>
                </a:solidFill>
              </a:rPr>
              <a:t>from our </a:t>
            </a:r>
            <a:r>
              <a:rPr lang="en-US" dirty="0">
                <a:solidFill>
                  <a:srgbClr val="3366FF"/>
                </a:solidFill>
              </a:rPr>
              <a:t>parents </a:t>
            </a:r>
            <a:r>
              <a:rPr lang="en-US" i="1" dirty="0">
                <a:solidFill>
                  <a:srgbClr val="660066"/>
                </a:solidFill>
              </a:rPr>
              <a:t>and</a:t>
            </a:r>
            <a:r>
              <a:rPr lang="en-US" dirty="0">
                <a:solidFill>
                  <a:srgbClr val="660066"/>
                </a:solidFill>
              </a:rPr>
              <a:t> how are we affected by them? </a:t>
            </a:r>
          </a:p>
          <a:p>
            <a:pPr marL="0" indent="0">
              <a:buNone/>
            </a:pPr>
            <a:endParaRPr lang="en-US" dirty="0"/>
          </a:p>
          <a:p>
            <a:pPr marL="0" indent="0">
              <a:buNone/>
            </a:pPr>
            <a:endParaRPr lang="en-US" dirty="0"/>
          </a:p>
          <a:p>
            <a:pPr marL="514350" indent="-514350">
              <a:buFont typeface="+mj-lt"/>
              <a:buAutoNum type="arabicPeriod"/>
            </a:pPr>
            <a:r>
              <a:rPr lang="en-US" dirty="0"/>
              <a:t>Record the essential question at the bottom of the broccoli article.  </a:t>
            </a:r>
          </a:p>
          <a:p>
            <a:pPr marL="514350" indent="-514350">
              <a:buFont typeface="+mj-lt"/>
              <a:buAutoNum type="arabicPeriod"/>
            </a:pPr>
            <a:r>
              <a:rPr lang="en-US" dirty="0"/>
              <a:t>What is the most important part of this question for you?</a:t>
            </a:r>
          </a:p>
        </p:txBody>
      </p:sp>
    </p:spTree>
    <p:extLst>
      <p:ext uri="{BB962C8B-B14F-4D97-AF65-F5344CB8AC3E}">
        <p14:creationId xmlns:p14="http://schemas.microsoft.com/office/powerpoint/2010/main" val="68343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33429"/>
          <a:stretch/>
        </p:blipFill>
        <p:spPr>
          <a:xfrm>
            <a:off x="371117" y="237711"/>
            <a:ext cx="4850246" cy="5819719"/>
          </a:xfrm>
          <a:prstGeom prst="rect">
            <a:avLst/>
          </a:prstGeom>
        </p:spPr>
      </p:pic>
      <p:sp>
        <p:nvSpPr>
          <p:cNvPr id="3" name="TextBox 2"/>
          <p:cNvSpPr txBox="1"/>
          <p:nvPr/>
        </p:nvSpPr>
        <p:spPr>
          <a:xfrm>
            <a:off x="5507963" y="237712"/>
            <a:ext cx="3212413" cy="6740308"/>
          </a:xfrm>
          <a:prstGeom prst="rect">
            <a:avLst/>
          </a:prstGeom>
          <a:noFill/>
        </p:spPr>
        <p:txBody>
          <a:bodyPr wrap="square" rtlCol="0">
            <a:spAutoFit/>
          </a:bodyPr>
          <a:lstStyle/>
          <a:p>
            <a:pPr marL="342900" indent="-342900">
              <a:buAutoNum type="arabicPeriod"/>
            </a:pPr>
            <a:r>
              <a:rPr lang="en-US" dirty="0"/>
              <a:t>Tally Human Traits</a:t>
            </a:r>
          </a:p>
          <a:p>
            <a:r>
              <a:rPr lang="en-US" dirty="0"/>
              <a:t>Hair  # Non blond     # Blond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342900" indent="-342900">
              <a:buAutoNum type="arabicPeriod" startAt="2"/>
            </a:pPr>
            <a:r>
              <a:rPr lang="en-US" dirty="0"/>
              <a:t>Do you think the more common traits are dominant or recessive?  Why?</a:t>
            </a:r>
          </a:p>
          <a:p>
            <a:endParaRPr lang="en-US" dirty="0"/>
          </a:p>
          <a:p>
            <a:pPr marL="342900" indent="-342900">
              <a:buAutoNum type="arabicPeriod" startAt="2"/>
            </a:pPr>
            <a:r>
              <a:rPr lang="en-US" dirty="0"/>
              <a:t>Reveal Dominant/recessive genotypes and determine your genetic # …do you have a genetic twin?</a:t>
            </a:r>
          </a:p>
          <a:p>
            <a:endParaRPr lang="en-US" dirty="0"/>
          </a:p>
        </p:txBody>
      </p:sp>
    </p:spTree>
    <p:extLst>
      <p:ext uri="{BB962C8B-B14F-4D97-AF65-F5344CB8AC3E}">
        <p14:creationId xmlns:p14="http://schemas.microsoft.com/office/powerpoint/2010/main" val="238018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5" end="15"/>
                                            </p:txEl>
                                          </p:spTgt>
                                        </p:tgtEl>
                                        <p:attrNameLst>
                                          <p:attrName>style.visibility</p:attrName>
                                        </p:attrNameLst>
                                      </p:cBhvr>
                                      <p:to>
                                        <p:strVal val="visible"/>
                                      </p:to>
                                    </p:set>
                                    <p:anim calcmode="lin" valueType="num">
                                      <p:cBhvr additive="base">
                                        <p:cTn id="7"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7" end="17"/>
                                            </p:txEl>
                                          </p:spTgt>
                                        </p:tgtEl>
                                        <p:attrNameLst>
                                          <p:attrName>style.visibility</p:attrName>
                                        </p:attrNameLst>
                                      </p:cBhvr>
                                      <p:to>
                                        <p:strVal val="visible"/>
                                      </p:to>
                                    </p:set>
                                    <p:anim calcmode="lin" valueType="num">
                                      <p:cBhvr additive="base">
                                        <p:cTn id="13" dur="500"/>
                                        <p:tgtEl>
                                          <p:spTgt spid="3">
                                            <p:txEl>
                                              <p:pRg st="17" end="17"/>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536" y="372567"/>
            <a:ext cx="7020544" cy="5607785"/>
          </a:xfrm>
          <a:prstGeom prst="rect">
            <a:avLst/>
          </a:prstGeom>
        </p:spPr>
      </p:pic>
      <p:sp>
        <p:nvSpPr>
          <p:cNvPr id="3" name="TextBox 2"/>
          <p:cNvSpPr txBox="1"/>
          <p:nvPr/>
        </p:nvSpPr>
        <p:spPr>
          <a:xfrm>
            <a:off x="7215080" y="372567"/>
            <a:ext cx="1692988" cy="5909311"/>
          </a:xfrm>
          <a:prstGeom prst="rect">
            <a:avLst/>
          </a:prstGeom>
          <a:noFill/>
          <a:ln>
            <a:solidFill>
              <a:srgbClr val="000000"/>
            </a:solidFill>
          </a:ln>
        </p:spPr>
        <p:txBody>
          <a:bodyPr wrap="square" rtlCol="0">
            <a:spAutoFit/>
          </a:bodyPr>
          <a:lstStyle/>
          <a:p>
            <a:r>
              <a:rPr lang="en-US" dirty="0"/>
              <a:t>“True Breeding populations” are created where people choose mate from ethnic group</a:t>
            </a:r>
          </a:p>
          <a:p>
            <a:endParaRPr lang="en-US" dirty="0"/>
          </a:p>
          <a:p>
            <a:r>
              <a:rPr lang="en-US" dirty="0"/>
              <a:t>Japan-all black haired</a:t>
            </a:r>
          </a:p>
          <a:p>
            <a:endParaRPr lang="en-US" dirty="0"/>
          </a:p>
          <a:p>
            <a:r>
              <a:rPr lang="en-US" dirty="0"/>
              <a:t>Sweden-all blond hair</a:t>
            </a:r>
          </a:p>
          <a:p>
            <a:endParaRPr lang="en-US" dirty="0"/>
          </a:p>
          <a:p>
            <a:r>
              <a:rPr lang="en-US" dirty="0"/>
              <a:t>What is more common has more to do with what genes are in the gene pool</a:t>
            </a:r>
          </a:p>
          <a:p>
            <a:endParaRPr lang="en-US" dirty="0"/>
          </a:p>
          <a:p>
            <a:r>
              <a:rPr lang="en-US" dirty="0"/>
              <a:t>5 fingers or 6?</a:t>
            </a:r>
          </a:p>
        </p:txBody>
      </p:sp>
    </p:spTree>
    <p:extLst>
      <p:ext uri="{BB962C8B-B14F-4D97-AF65-F5344CB8AC3E}">
        <p14:creationId xmlns:p14="http://schemas.microsoft.com/office/powerpoint/2010/main" val="1770292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0100" y="0"/>
            <a:ext cx="4986570" cy="6858000"/>
          </a:xfrm>
          <a:prstGeom prst="rect">
            <a:avLst/>
          </a:prstGeom>
        </p:spPr>
      </p:pic>
    </p:spTree>
    <p:extLst>
      <p:ext uri="{BB962C8B-B14F-4D97-AF65-F5344CB8AC3E}">
        <p14:creationId xmlns:p14="http://schemas.microsoft.com/office/powerpoint/2010/main" val="1847590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0100" y="0"/>
            <a:ext cx="4986570" cy="6858000"/>
          </a:xfrm>
          <a:prstGeom prst="rect">
            <a:avLst/>
          </a:prstGeom>
        </p:spPr>
      </p:pic>
    </p:spTree>
    <p:extLst>
      <p:ext uri="{BB962C8B-B14F-4D97-AF65-F5344CB8AC3E}">
        <p14:creationId xmlns:p14="http://schemas.microsoft.com/office/powerpoint/2010/main" val="1800208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5-04 at 10.25.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94" y="405299"/>
            <a:ext cx="6245760" cy="6207983"/>
          </a:xfrm>
          <a:prstGeom prst="rect">
            <a:avLst/>
          </a:prstGeom>
        </p:spPr>
      </p:pic>
      <p:sp>
        <p:nvSpPr>
          <p:cNvPr id="6" name="TextBox 5"/>
          <p:cNvSpPr txBox="1"/>
          <p:nvPr/>
        </p:nvSpPr>
        <p:spPr>
          <a:xfrm>
            <a:off x="6420854" y="580929"/>
            <a:ext cx="2723146" cy="2031325"/>
          </a:xfrm>
          <a:prstGeom prst="rect">
            <a:avLst/>
          </a:prstGeom>
          <a:noFill/>
        </p:spPr>
        <p:txBody>
          <a:bodyPr wrap="square" rtlCol="0">
            <a:spAutoFit/>
          </a:bodyPr>
          <a:lstStyle/>
          <a:p>
            <a:r>
              <a:rPr lang="en-US" dirty="0"/>
              <a:t>Is anyone your genetic “twin”?</a:t>
            </a:r>
          </a:p>
          <a:p>
            <a:endParaRPr lang="en-US" dirty="0"/>
          </a:p>
          <a:p>
            <a:endParaRPr lang="en-US" dirty="0"/>
          </a:p>
          <a:p>
            <a:r>
              <a:rPr lang="en-US" dirty="0"/>
              <a:t>Do you think common traits are dominant or recessive?  Why?</a:t>
            </a:r>
          </a:p>
        </p:txBody>
      </p:sp>
    </p:spTree>
    <p:extLst>
      <p:ext uri="{BB962C8B-B14F-4D97-AF65-F5344CB8AC3E}">
        <p14:creationId xmlns:p14="http://schemas.microsoft.com/office/powerpoint/2010/main" val="1710290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477" y="0"/>
            <a:ext cx="6720741" cy="6858000"/>
          </a:xfrm>
          <a:prstGeom prst="rect">
            <a:avLst/>
          </a:prstGeom>
        </p:spPr>
      </p:pic>
      <p:sp>
        <p:nvSpPr>
          <p:cNvPr id="3" name="TextBox 2"/>
          <p:cNvSpPr txBox="1"/>
          <p:nvPr/>
        </p:nvSpPr>
        <p:spPr>
          <a:xfrm>
            <a:off x="6621446" y="829134"/>
            <a:ext cx="2251344" cy="1631216"/>
          </a:xfrm>
          <a:prstGeom prst="rect">
            <a:avLst/>
          </a:prstGeom>
          <a:noFill/>
        </p:spPr>
        <p:txBody>
          <a:bodyPr wrap="square" rtlCol="0">
            <a:spAutoFit/>
          </a:bodyPr>
          <a:lstStyle/>
          <a:p>
            <a:r>
              <a:rPr lang="en-US" sz="2000" dirty="0"/>
              <a:t>Determine your genetic # …do you have a genetic twin?</a:t>
            </a:r>
          </a:p>
          <a:p>
            <a:endParaRPr lang="en-US" sz="2000" dirty="0"/>
          </a:p>
        </p:txBody>
      </p:sp>
    </p:spTree>
    <p:extLst>
      <p:ext uri="{BB962C8B-B14F-4D97-AF65-F5344CB8AC3E}">
        <p14:creationId xmlns:p14="http://schemas.microsoft.com/office/powerpoint/2010/main" val="52172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4500" y="0"/>
            <a:ext cx="5697812" cy="6858000"/>
          </a:xfrm>
          <a:prstGeom prst="rect">
            <a:avLst/>
          </a:prstGeom>
        </p:spPr>
      </p:pic>
    </p:spTree>
    <p:extLst>
      <p:ext uri="{BB962C8B-B14F-4D97-AF65-F5344CB8AC3E}">
        <p14:creationId xmlns:p14="http://schemas.microsoft.com/office/powerpoint/2010/main" val="714759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3567"/>
            <a:ext cx="8229600" cy="682100"/>
          </a:xfrm>
        </p:spPr>
        <p:txBody>
          <a:bodyPr/>
          <a:lstStyle/>
          <a:p>
            <a:pPr marL="0" indent="0">
              <a:buNone/>
            </a:pPr>
            <a:r>
              <a:rPr lang="en-US" dirty="0"/>
              <a:t>Costa’s Levels of Questioning</a:t>
            </a:r>
          </a:p>
        </p:txBody>
      </p:sp>
      <p:pic>
        <p:nvPicPr>
          <p:cNvPr id="5" name="Picture 4"/>
          <p:cNvPicPr>
            <a:picLocks noChangeAspect="1"/>
          </p:cNvPicPr>
          <p:nvPr/>
        </p:nvPicPr>
        <p:blipFill>
          <a:blip r:embed="rId2"/>
          <a:stretch>
            <a:fillRect/>
          </a:stretch>
        </p:blipFill>
        <p:spPr>
          <a:xfrm>
            <a:off x="812800" y="1065667"/>
            <a:ext cx="7505700" cy="5448300"/>
          </a:xfrm>
          <a:prstGeom prst="rect">
            <a:avLst/>
          </a:prstGeom>
        </p:spPr>
      </p:pic>
    </p:spTree>
    <p:extLst>
      <p:ext uri="{BB962C8B-B14F-4D97-AF65-F5344CB8AC3E}">
        <p14:creationId xmlns:p14="http://schemas.microsoft.com/office/powerpoint/2010/main" val="2942339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Broccoli Article</a:t>
            </a:r>
          </a:p>
        </p:txBody>
      </p:sp>
      <p:sp>
        <p:nvSpPr>
          <p:cNvPr id="3" name="Content Placeholder 2"/>
          <p:cNvSpPr>
            <a:spLocks noGrp="1"/>
          </p:cNvSpPr>
          <p:nvPr>
            <p:ph idx="1"/>
          </p:nvPr>
        </p:nvSpPr>
        <p:spPr>
          <a:xfrm>
            <a:off x="328613" y="942975"/>
            <a:ext cx="8643937" cy="4525963"/>
          </a:xfrm>
          <a:ln>
            <a:solidFill>
              <a:srgbClr val="FFFF00"/>
            </a:solidFill>
          </a:ln>
        </p:spPr>
        <p:txBody>
          <a:bodyPr>
            <a:normAutofit fontScale="85000" lnSpcReduction="10000"/>
          </a:bodyPr>
          <a:lstStyle/>
          <a:p>
            <a:pPr marL="0" indent="0">
              <a:buNone/>
            </a:pPr>
            <a:r>
              <a:rPr lang="en-US" dirty="0">
                <a:solidFill>
                  <a:srgbClr val="0070C0"/>
                </a:solidFill>
              </a:rPr>
              <a:t>How do you feel about broccoli and why? (answer at top)</a:t>
            </a:r>
          </a:p>
          <a:p>
            <a:pPr marL="0" indent="0">
              <a:buNone/>
            </a:pPr>
            <a:endParaRPr lang="en-US" dirty="0">
              <a:solidFill>
                <a:srgbClr val="0070C0"/>
              </a:solidFill>
            </a:endParaRPr>
          </a:p>
          <a:p>
            <a:r>
              <a:rPr lang="en-US" dirty="0"/>
              <a:t>Number the paragraphs (#1 =title)</a:t>
            </a:r>
          </a:p>
          <a:p>
            <a:r>
              <a:rPr lang="en-US" dirty="0"/>
              <a:t>Circle unfamiliar vocab as you read</a:t>
            </a:r>
          </a:p>
          <a:p>
            <a:r>
              <a:rPr lang="en-US" dirty="0"/>
              <a:t>Highlight information that answers the essential question.</a:t>
            </a:r>
          </a:p>
          <a:p>
            <a:r>
              <a:rPr lang="en-US" dirty="0"/>
              <a:t>In margin come up with three questions of your own (one from each level)</a:t>
            </a:r>
          </a:p>
          <a:p>
            <a:pPr marL="0" indent="0">
              <a:buNone/>
            </a:pPr>
            <a:endParaRPr lang="en-US" b="1" dirty="0"/>
          </a:p>
          <a:p>
            <a:pPr marL="0" indent="0">
              <a:buNone/>
            </a:pPr>
            <a:r>
              <a:rPr lang="en-US" b="1" dirty="0"/>
              <a:t>Essential Question:  </a:t>
            </a:r>
            <a:r>
              <a:rPr lang="en-US" dirty="0">
                <a:solidFill>
                  <a:srgbClr val="660066"/>
                </a:solidFill>
              </a:rPr>
              <a:t>What</a:t>
            </a:r>
            <a:r>
              <a:rPr lang="en-US" dirty="0"/>
              <a:t> </a:t>
            </a:r>
            <a:r>
              <a:rPr lang="en-US" dirty="0">
                <a:solidFill>
                  <a:srgbClr val="3366FF"/>
                </a:solidFill>
              </a:rPr>
              <a:t>traits </a:t>
            </a:r>
            <a:r>
              <a:rPr lang="en-US" dirty="0">
                <a:solidFill>
                  <a:srgbClr val="660066"/>
                </a:solidFill>
              </a:rPr>
              <a:t>did we </a:t>
            </a:r>
            <a:r>
              <a:rPr lang="en-US" dirty="0">
                <a:solidFill>
                  <a:srgbClr val="3366FF"/>
                </a:solidFill>
              </a:rPr>
              <a:t>inherit </a:t>
            </a:r>
            <a:r>
              <a:rPr lang="en-US" dirty="0">
                <a:solidFill>
                  <a:srgbClr val="660066"/>
                </a:solidFill>
              </a:rPr>
              <a:t>from our </a:t>
            </a:r>
            <a:r>
              <a:rPr lang="en-US" dirty="0">
                <a:solidFill>
                  <a:srgbClr val="3366FF"/>
                </a:solidFill>
              </a:rPr>
              <a:t>parents </a:t>
            </a:r>
            <a:r>
              <a:rPr lang="en-US" i="1" dirty="0">
                <a:solidFill>
                  <a:srgbClr val="660066"/>
                </a:solidFill>
              </a:rPr>
              <a:t>and</a:t>
            </a:r>
            <a:r>
              <a:rPr lang="en-US" dirty="0">
                <a:solidFill>
                  <a:srgbClr val="660066"/>
                </a:solidFill>
              </a:rPr>
              <a:t> how are we affected by them? </a:t>
            </a:r>
          </a:p>
          <a:p>
            <a:endParaRPr lang="en-US" dirty="0"/>
          </a:p>
        </p:txBody>
      </p:sp>
    </p:spTree>
    <p:extLst>
      <p:ext uri="{BB962C8B-B14F-4D97-AF65-F5344CB8AC3E}">
        <p14:creationId xmlns:p14="http://schemas.microsoft.com/office/powerpoint/2010/main" val="381866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9F0EB-1CE9-0A47-809E-D18C2CC87E15}"/>
              </a:ext>
            </a:extLst>
          </p:cNvPr>
          <p:cNvSpPr>
            <a:spLocks noGrp="1"/>
          </p:cNvSpPr>
          <p:nvPr>
            <p:ph type="title"/>
          </p:nvPr>
        </p:nvSpPr>
        <p:spPr>
          <a:xfrm>
            <a:off x="457200" y="231776"/>
            <a:ext cx="8229600" cy="939800"/>
          </a:xfrm>
        </p:spPr>
        <p:txBody>
          <a:bodyPr/>
          <a:lstStyle/>
          <a:p>
            <a:r>
              <a:rPr lang="en-US" dirty="0"/>
              <a:t>Human Trait Pre-Survey Questions</a:t>
            </a:r>
          </a:p>
        </p:txBody>
      </p:sp>
      <p:sp>
        <p:nvSpPr>
          <p:cNvPr id="5" name="Content Placeholder 4">
            <a:extLst>
              <a:ext uri="{FF2B5EF4-FFF2-40B4-BE49-F238E27FC236}">
                <a16:creationId xmlns:a16="http://schemas.microsoft.com/office/drawing/2014/main" id="{62095283-4733-EB4A-A144-2A38ED523D36}"/>
              </a:ext>
            </a:extLst>
          </p:cNvPr>
          <p:cNvSpPr>
            <a:spLocks noGrp="1"/>
          </p:cNvSpPr>
          <p:nvPr>
            <p:ph idx="1"/>
          </p:nvPr>
        </p:nvSpPr>
        <p:spPr>
          <a:xfrm>
            <a:off x="457200" y="1171576"/>
            <a:ext cx="8229600" cy="4525963"/>
          </a:xfrm>
        </p:spPr>
        <p:txBody>
          <a:bodyPr>
            <a:normAutofit fontScale="92500" lnSpcReduction="10000"/>
          </a:bodyPr>
          <a:lstStyle/>
          <a:p>
            <a:pPr marL="514350" indent="-514350">
              <a:buAutoNum type="arabicPeriod"/>
            </a:pPr>
            <a:r>
              <a:rPr lang="en-US" dirty="0"/>
              <a:t>Do you think you look more like your mom or your dad?  Why?</a:t>
            </a:r>
          </a:p>
          <a:p>
            <a:pPr marL="514350" indent="-514350">
              <a:buAutoNum type="arabicPeriod"/>
            </a:pPr>
            <a:r>
              <a:rPr lang="en-US" dirty="0"/>
              <a:t>Do you think you have more dominant or recessive traits? Why?</a:t>
            </a:r>
          </a:p>
          <a:p>
            <a:pPr marL="514350" indent="-514350">
              <a:buAutoNum type="arabicPeriod"/>
            </a:pPr>
            <a:r>
              <a:rPr lang="en-US" dirty="0"/>
              <a:t>Do you think dominant traits or recessive traits are more common in the Windsor population?  Why?</a:t>
            </a:r>
          </a:p>
          <a:p>
            <a:pPr marL="514350" indent="-514350">
              <a:buAutoNum type="arabicPeriod"/>
            </a:pPr>
            <a:r>
              <a:rPr lang="en-US" dirty="0"/>
              <a:t>Do you think there are any regions where dominant or recessive traits are more common (Africa, Asia, South America, Europe)?</a:t>
            </a:r>
          </a:p>
        </p:txBody>
      </p:sp>
    </p:spTree>
    <p:extLst>
      <p:ext uri="{BB962C8B-B14F-4D97-AF65-F5344CB8AC3E}">
        <p14:creationId xmlns:p14="http://schemas.microsoft.com/office/powerpoint/2010/main" val="1612583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2390" y="-239775"/>
            <a:ext cx="7628698" cy="709777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021810559"/>
              </p:ext>
            </p:extLst>
          </p:nvPr>
        </p:nvGraphicFramePr>
        <p:xfrm>
          <a:off x="0" y="29396"/>
          <a:ext cx="3170481" cy="5120640"/>
        </p:xfrm>
        <a:graphic>
          <a:graphicData uri="http://schemas.openxmlformats.org/drawingml/2006/table">
            <a:tbl>
              <a:tblPr firstRow="1" bandRow="1">
                <a:tableStyleId>{5C22544A-7EE6-4342-B048-85BDC9FD1C3A}</a:tableStyleId>
              </a:tblPr>
              <a:tblGrid>
                <a:gridCol w="1176379">
                  <a:extLst>
                    <a:ext uri="{9D8B030D-6E8A-4147-A177-3AD203B41FA5}">
                      <a16:colId xmlns:a16="http://schemas.microsoft.com/office/drawing/2014/main" val="20000"/>
                    </a:ext>
                  </a:extLst>
                </a:gridCol>
                <a:gridCol w="937275">
                  <a:extLst>
                    <a:ext uri="{9D8B030D-6E8A-4147-A177-3AD203B41FA5}">
                      <a16:colId xmlns:a16="http://schemas.microsoft.com/office/drawing/2014/main" val="20001"/>
                    </a:ext>
                  </a:extLst>
                </a:gridCol>
                <a:gridCol w="1056827">
                  <a:extLst>
                    <a:ext uri="{9D8B030D-6E8A-4147-A177-3AD203B41FA5}">
                      <a16:colId xmlns:a16="http://schemas.microsoft.com/office/drawing/2014/main" val="20002"/>
                    </a:ext>
                  </a:extLst>
                </a:gridCol>
              </a:tblGrid>
              <a:tr h="370840">
                <a:tc>
                  <a:txBody>
                    <a:bodyPr/>
                    <a:lstStyle/>
                    <a:p>
                      <a:r>
                        <a:rPr lang="en-US" sz="1200" dirty="0"/>
                        <a:t>Trait</a:t>
                      </a:r>
                    </a:p>
                  </a:txBody>
                  <a:tcPr/>
                </a:tc>
                <a:tc>
                  <a:txBody>
                    <a:bodyPr/>
                    <a:lstStyle/>
                    <a:p>
                      <a:r>
                        <a:rPr lang="en-US" sz="1200" dirty="0"/>
                        <a:t>My Phenotype</a:t>
                      </a:r>
                    </a:p>
                  </a:txBody>
                  <a:tcPr/>
                </a:tc>
                <a:tc>
                  <a:txBody>
                    <a:bodyPr/>
                    <a:lstStyle/>
                    <a:p>
                      <a:r>
                        <a:rPr lang="en-US" sz="1200" dirty="0"/>
                        <a:t>My possible Genotype</a:t>
                      </a:r>
                    </a:p>
                  </a:txBody>
                  <a:tcPr/>
                </a:tc>
                <a:extLst>
                  <a:ext uri="{0D108BD9-81ED-4DB2-BD59-A6C34878D82A}">
                    <a16:rowId xmlns:a16="http://schemas.microsoft.com/office/drawing/2014/main" val="10000"/>
                  </a:ext>
                </a:extLst>
              </a:tr>
              <a:tr h="370840">
                <a:tc>
                  <a:txBody>
                    <a:bodyPr/>
                    <a:lstStyle/>
                    <a:p>
                      <a:r>
                        <a:rPr lang="en-US" sz="1200" dirty="0"/>
                        <a:t>Laugh Dimples</a:t>
                      </a:r>
                    </a:p>
                    <a:p>
                      <a:r>
                        <a:rPr lang="en-US" sz="1200" dirty="0"/>
                        <a:t>L=with</a:t>
                      </a:r>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0001"/>
                  </a:ext>
                </a:extLst>
              </a:tr>
              <a:tr h="370840">
                <a:tc>
                  <a:txBody>
                    <a:bodyPr/>
                    <a:lstStyle/>
                    <a:p>
                      <a:r>
                        <a:rPr lang="en-US" sz="1200" dirty="0"/>
                        <a:t>Tongue roll</a:t>
                      </a:r>
                    </a:p>
                    <a:p>
                      <a:r>
                        <a:rPr lang="en-US" sz="1200" dirty="0"/>
                        <a:t>T=roller</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2"/>
                  </a:ext>
                </a:extLst>
              </a:tr>
              <a:tr h="370840">
                <a:tc>
                  <a:txBody>
                    <a:bodyPr/>
                    <a:lstStyle/>
                    <a:p>
                      <a:r>
                        <a:rPr lang="en-US" sz="1200" dirty="0"/>
                        <a:t>Crossing</a:t>
                      </a:r>
                      <a:r>
                        <a:rPr lang="en-US" sz="1200" baseline="0" dirty="0"/>
                        <a:t> Thumbs</a:t>
                      </a:r>
                    </a:p>
                    <a:p>
                      <a:r>
                        <a:rPr lang="en-US" sz="1200" baseline="0" dirty="0"/>
                        <a:t>C=left on top</a:t>
                      </a:r>
                      <a:endParaRPr lang="en-US" sz="1200" dirty="0"/>
                    </a:p>
                  </a:txBody>
                  <a:tcPr/>
                </a:tc>
                <a:tc>
                  <a:txBody>
                    <a:bodyPr/>
                    <a:lstStyle/>
                    <a:p>
                      <a:endParaRPr lang="en-US" sz="1200" dirty="0"/>
                    </a:p>
                  </a:txBody>
                  <a:tcPr/>
                </a:tc>
                <a:tc>
                  <a:txBody>
                    <a:bodyPr/>
                    <a:lstStyle/>
                    <a:p>
                      <a:endParaRPr lang="en-US" sz="1200"/>
                    </a:p>
                  </a:txBody>
                  <a:tcPr/>
                </a:tc>
                <a:extLst>
                  <a:ext uri="{0D108BD9-81ED-4DB2-BD59-A6C34878D82A}">
                    <a16:rowId xmlns:a16="http://schemas.microsoft.com/office/drawing/2014/main" val="10003"/>
                  </a:ext>
                </a:extLst>
              </a:tr>
              <a:tr h="370840">
                <a:tc>
                  <a:txBody>
                    <a:bodyPr/>
                    <a:lstStyle/>
                    <a:p>
                      <a:r>
                        <a:rPr lang="en-US" sz="1200" dirty="0"/>
                        <a:t>Pinkies</a:t>
                      </a:r>
                    </a:p>
                    <a:p>
                      <a:r>
                        <a:rPr lang="en-US" sz="1200" dirty="0"/>
                        <a:t>P=bent</a:t>
                      </a:r>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0004"/>
                  </a:ext>
                </a:extLst>
              </a:tr>
              <a:tr h="370840">
                <a:tc>
                  <a:txBody>
                    <a:bodyPr/>
                    <a:lstStyle/>
                    <a:p>
                      <a:r>
                        <a:rPr lang="en-US" sz="1200" dirty="0"/>
                        <a:t>Earlobes</a:t>
                      </a:r>
                    </a:p>
                    <a:p>
                      <a:r>
                        <a:rPr lang="en-US" sz="1200" dirty="0"/>
                        <a:t>E=free</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5"/>
                  </a:ext>
                </a:extLst>
              </a:tr>
              <a:tr h="370840">
                <a:tc>
                  <a:txBody>
                    <a:bodyPr/>
                    <a:lstStyle/>
                    <a:p>
                      <a:r>
                        <a:rPr lang="en-US" sz="1200" dirty="0"/>
                        <a:t>Widow’s</a:t>
                      </a:r>
                      <a:r>
                        <a:rPr lang="en-US" sz="1200" baseline="0" dirty="0"/>
                        <a:t> Peak</a:t>
                      </a:r>
                    </a:p>
                    <a:p>
                      <a:r>
                        <a:rPr lang="en-US" sz="1200" baseline="0" dirty="0"/>
                        <a:t>W=with</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6"/>
                  </a:ext>
                </a:extLst>
              </a:tr>
              <a:tr h="370840">
                <a:tc>
                  <a:txBody>
                    <a:bodyPr/>
                    <a:lstStyle/>
                    <a:p>
                      <a:r>
                        <a:rPr lang="en-US" sz="1200" dirty="0"/>
                        <a:t>Hitchhikers Thumb</a:t>
                      </a:r>
                    </a:p>
                    <a:p>
                      <a:r>
                        <a:rPr lang="en-US" sz="1200" dirty="0"/>
                        <a:t>B=straight</a:t>
                      </a:r>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10007"/>
                  </a:ext>
                </a:extLst>
              </a:tr>
              <a:tr h="370840">
                <a:tc>
                  <a:txBody>
                    <a:bodyPr/>
                    <a:lstStyle/>
                    <a:p>
                      <a:r>
                        <a:rPr lang="en-US" sz="1200" dirty="0"/>
                        <a:t>PTC Tasting</a:t>
                      </a:r>
                    </a:p>
                    <a:p>
                      <a:r>
                        <a:rPr lang="en-US" sz="1200" dirty="0"/>
                        <a:t>T=Taster</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923303074"/>
                  </a:ext>
                </a:extLst>
              </a:tr>
              <a:tr h="370840">
                <a:tc>
                  <a:txBody>
                    <a:bodyPr/>
                    <a:lstStyle/>
                    <a:p>
                      <a:r>
                        <a:rPr lang="en-US" sz="1200" dirty="0"/>
                        <a:t>Polydactyly</a:t>
                      </a:r>
                    </a:p>
                    <a:p>
                      <a:r>
                        <a:rPr lang="en-US" sz="1200" dirty="0"/>
                        <a:t>D=6</a:t>
                      </a:r>
                    </a:p>
                    <a:p>
                      <a:r>
                        <a:rPr lang="en-US" sz="1200" dirty="0"/>
                        <a:t>d=5</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465179871"/>
                  </a:ext>
                </a:extLst>
              </a:tr>
            </a:tbl>
          </a:graphicData>
        </a:graphic>
      </p:graphicFrame>
    </p:spTree>
    <p:extLst>
      <p:ext uri="{BB962C8B-B14F-4D97-AF65-F5344CB8AC3E}">
        <p14:creationId xmlns:p14="http://schemas.microsoft.com/office/powerpoint/2010/main" val="1904871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463" y="240791"/>
            <a:ext cx="8832892" cy="1846659"/>
          </a:xfrm>
          <a:prstGeom prst="rect">
            <a:avLst/>
          </a:prstGeom>
        </p:spPr>
        <p:txBody>
          <a:bodyPr wrap="square">
            <a:spAutoFit/>
          </a:bodyPr>
          <a:lstStyle/>
          <a:p>
            <a:r>
              <a:rPr lang="en-US" sz="3000" b="1" dirty="0"/>
              <a:t>Human Traits</a:t>
            </a:r>
          </a:p>
          <a:p>
            <a:r>
              <a:rPr lang="en-US" dirty="0"/>
              <a:t>The following are considered to be single gene traits—expressions of</a:t>
            </a:r>
          </a:p>
          <a:p>
            <a:r>
              <a:rPr lang="en-US" dirty="0"/>
              <a:t>various combinations of two alleles at one gene locus. </a:t>
            </a:r>
          </a:p>
          <a:p>
            <a:endParaRPr lang="en-US" dirty="0"/>
          </a:p>
          <a:p>
            <a:r>
              <a:rPr lang="en-US" sz="3000" b="1" dirty="0"/>
              <a:t>Laugh dimples</a:t>
            </a:r>
          </a:p>
        </p:txBody>
      </p:sp>
      <p:pic>
        <p:nvPicPr>
          <p:cNvPr id="3" name="Picture 2"/>
          <p:cNvPicPr>
            <a:picLocks noChangeAspect="1"/>
          </p:cNvPicPr>
          <p:nvPr/>
        </p:nvPicPr>
        <p:blipFill rotWithShape="1">
          <a:blip r:embed="rId2"/>
          <a:srcRect b="13915"/>
          <a:stretch/>
        </p:blipFill>
        <p:spPr>
          <a:xfrm>
            <a:off x="2899934" y="1664174"/>
            <a:ext cx="4787900" cy="2150589"/>
          </a:xfrm>
          <a:prstGeom prst="rect">
            <a:avLst/>
          </a:prstGeom>
        </p:spPr>
      </p:pic>
      <p:sp>
        <p:nvSpPr>
          <p:cNvPr id="4" name="TextBox 3"/>
          <p:cNvSpPr txBox="1"/>
          <p:nvPr/>
        </p:nvSpPr>
        <p:spPr>
          <a:xfrm>
            <a:off x="2464450" y="4162395"/>
            <a:ext cx="3063912" cy="1200329"/>
          </a:xfrm>
          <a:prstGeom prst="rect">
            <a:avLst/>
          </a:prstGeom>
          <a:noFill/>
        </p:spPr>
        <p:txBody>
          <a:bodyPr wrap="square" rtlCol="0">
            <a:spAutoFit/>
          </a:bodyPr>
          <a:lstStyle/>
          <a:p>
            <a:r>
              <a:rPr lang="en-US" dirty="0"/>
              <a:t>L dimples </a:t>
            </a:r>
          </a:p>
          <a:p>
            <a:r>
              <a:rPr lang="en-US" dirty="0"/>
              <a:t>LL Homozygous dominant or </a:t>
            </a:r>
          </a:p>
          <a:p>
            <a:r>
              <a:rPr lang="en-US" dirty="0" err="1"/>
              <a:t>Ll</a:t>
            </a:r>
            <a:r>
              <a:rPr lang="en-US" dirty="0"/>
              <a:t> Heterozygous</a:t>
            </a:r>
          </a:p>
          <a:p>
            <a:endParaRPr lang="en-US" dirty="0"/>
          </a:p>
        </p:txBody>
      </p:sp>
      <p:sp>
        <p:nvSpPr>
          <p:cNvPr id="5" name="TextBox 4"/>
          <p:cNvSpPr txBox="1"/>
          <p:nvPr/>
        </p:nvSpPr>
        <p:spPr>
          <a:xfrm>
            <a:off x="5683778" y="4304485"/>
            <a:ext cx="2655390" cy="923330"/>
          </a:xfrm>
          <a:prstGeom prst="rect">
            <a:avLst/>
          </a:prstGeom>
          <a:noFill/>
        </p:spPr>
        <p:txBody>
          <a:bodyPr wrap="square" rtlCol="0">
            <a:spAutoFit/>
          </a:bodyPr>
          <a:lstStyle/>
          <a:p>
            <a:r>
              <a:rPr lang="en-US" dirty="0" err="1"/>
              <a:t>ll</a:t>
            </a:r>
            <a:r>
              <a:rPr lang="en-US" dirty="0"/>
              <a:t> no dimples </a:t>
            </a:r>
          </a:p>
          <a:p>
            <a:r>
              <a:rPr lang="en-US" dirty="0"/>
              <a:t>Homozygous recessive</a:t>
            </a:r>
          </a:p>
          <a:p>
            <a:endParaRPr lang="en-US" dirty="0"/>
          </a:p>
        </p:txBody>
      </p:sp>
      <p:sp>
        <p:nvSpPr>
          <p:cNvPr id="6" name="TextBox 5">
            <a:extLst>
              <a:ext uri="{FF2B5EF4-FFF2-40B4-BE49-F238E27FC236}">
                <a16:creationId xmlns:a16="http://schemas.microsoft.com/office/drawing/2014/main" id="{996113D9-4634-D24D-AF09-D9A5DA177FD3}"/>
              </a:ext>
            </a:extLst>
          </p:cNvPr>
          <p:cNvSpPr txBox="1"/>
          <p:nvPr/>
        </p:nvSpPr>
        <p:spPr>
          <a:xfrm>
            <a:off x="2700337" y="3814763"/>
            <a:ext cx="5329237" cy="369332"/>
          </a:xfrm>
          <a:prstGeom prst="rect">
            <a:avLst/>
          </a:prstGeom>
          <a:noFill/>
        </p:spPr>
        <p:txBody>
          <a:bodyPr wrap="square" rtlCol="0">
            <a:spAutoFit/>
          </a:bodyPr>
          <a:lstStyle/>
          <a:p>
            <a:r>
              <a:rPr lang="en-US" b="1" dirty="0"/>
              <a:t>DIMPLES -DOMINANT	       NO DIMPLES- RECESSIVE</a:t>
            </a:r>
          </a:p>
        </p:txBody>
      </p:sp>
    </p:spTree>
    <p:extLst>
      <p:ext uri="{BB962C8B-B14F-4D97-AF65-F5344CB8AC3E}">
        <p14:creationId xmlns:p14="http://schemas.microsoft.com/office/powerpoint/2010/main" val="3701753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750" y="96442"/>
            <a:ext cx="4572000" cy="553998"/>
          </a:xfrm>
          <a:prstGeom prst="rect">
            <a:avLst/>
          </a:prstGeom>
        </p:spPr>
        <p:txBody>
          <a:bodyPr>
            <a:spAutoFit/>
          </a:bodyPr>
          <a:lstStyle/>
          <a:p>
            <a:r>
              <a:rPr lang="en-US" sz="3000" b="1" dirty="0"/>
              <a:t>Tongue roll</a:t>
            </a:r>
          </a:p>
        </p:txBody>
      </p:sp>
      <p:pic>
        <p:nvPicPr>
          <p:cNvPr id="3" name="Picture 2"/>
          <p:cNvPicPr>
            <a:picLocks noChangeAspect="1"/>
          </p:cNvPicPr>
          <p:nvPr/>
        </p:nvPicPr>
        <p:blipFill rotWithShape="1">
          <a:blip r:embed="rId2"/>
          <a:srcRect b="12716"/>
          <a:stretch/>
        </p:blipFill>
        <p:spPr>
          <a:xfrm>
            <a:off x="2000931" y="558108"/>
            <a:ext cx="4952815" cy="2342256"/>
          </a:xfrm>
          <a:prstGeom prst="rect">
            <a:avLst/>
          </a:prstGeom>
        </p:spPr>
      </p:pic>
      <p:sp>
        <p:nvSpPr>
          <p:cNvPr id="4" name="TextBox 3"/>
          <p:cNvSpPr txBox="1"/>
          <p:nvPr/>
        </p:nvSpPr>
        <p:spPr>
          <a:xfrm>
            <a:off x="4788750" y="3330204"/>
            <a:ext cx="3348101" cy="923330"/>
          </a:xfrm>
          <a:prstGeom prst="rect">
            <a:avLst/>
          </a:prstGeom>
          <a:noFill/>
        </p:spPr>
        <p:txBody>
          <a:bodyPr wrap="square" rtlCol="0">
            <a:spAutoFit/>
          </a:bodyPr>
          <a:lstStyle/>
          <a:p>
            <a:r>
              <a:rPr lang="en-US" dirty="0" err="1"/>
              <a:t>tt</a:t>
            </a:r>
            <a:r>
              <a:rPr lang="en-US" dirty="0"/>
              <a:t> can’t roll tongue into “U” shape homozygous recessive</a:t>
            </a:r>
          </a:p>
          <a:p>
            <a:endParaRPr lang="en-US" dirty="0"/>
          </a:p>
        </p:txBody>
      </p:sp>
      <p:sp>
        <p:nvSpPr>
          <p:cNvPr id="5" name="TextBox 4"/>
          <p:cNvSpPr txBox="1"/>
          <p:nvPr/>
        </p:nvSpPr>
        <p:spPr>
          <a:xfrm>
            <a:off x="1225565" y="3347965"/>
            <a:ext cx="3214887" cy="1200329"/>
          </a:xfrm>
          <a:prstGeom prst="rect">
            <a:avLst/>
          </a:prstGeom>
          <a:noFill/>
        </p:spPr>
        <p:txBody>
          <a:bodyPr wrap="square" rtlCol="0">
            <a:spAutoFit/>
          </a:bodyPr>
          <a:lstStyle/>
          <a:p>
            <a:r>
              <a:rPr lang="en-US" dirty="0"/>
              <a:t>T can roll tongue into “U” shape TT  homozygous dominant or</a:t>
            </a:r>
          </a:p>
          <a:p>
            <a:r>
              <a:rPr lang="en-US" dirty="0" err="1"/>
              <a:t>Tt</a:t>
            </a:r>
            <a:r>
              <a:rPr lang="en-US" dirty="0"/>
              <a:t> heterozygous</a:t>
            </a:r>
          </a:p>
          <a:p>
            <a:endParaRPr lang="en-US" dirty="0"/>
          </a:p>
        </p:txBody>
      </p:sp>
      <p:sp>
        <p:nvSpPr>
          <p:cNvPr id="6" name="TextBox 5">
            <a:extLst>
              <a:ext uri="{FF2B5EF4-FFF2-40B4-BE49-F238E27FC236}">
                <a16:creationId xmlns:a16="http://schemas.microsoft.com/office/drawing/2014/main" id="{5A598EA8-8DC6-EA4D-9FAD-8C077EF2145D}"/>
              </a:ext>
            </a:extLst>
          </p:cNvPr>
          <p:cNvSpPr txBox="1"/>
          <p:nvPr/>
        </p:nvSpPr>
        <p:spPr>
          <a:xfrm>
            <a:off x="1800224" y="2900364"/>
            <a:ext cx="5915025" cy="369332"/>
          </a:xfrm>
          <a:prstGeom prst="rect">
            <a:avLst/>
          </a:prstGeom>
          <a:noFill/>
        </p:spPr>
        <p:txBody>
          <a:bodyPr wrap="square" rtlCol="0">
            <a:spAutoFit/>
          </a:bodyPr>
          <a:lstStyle/>
          <a:p>
            <a:r>
              <a:rPr lang="en-US" b="1" dirty="0"/>
              <a:t>ROLLER- DOMINANT (T)            NON-ROLLER –RECESSIVE (t)</a:t>
            </a:r>
          </a:p>
        </p:txBody>
      </p:sp>
    </p:spTree>
    <p:extLst>
      <p:ext uri="{BB962C8B-B14F-4D97-AF65-F5344CB8AC3E}">
        <p14:creationId xmlns:p14="http://schemas.microsoft.com/office/powerpoint/2010/main" val="1296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010" y="252517"/>
            <a:ext cx="4572000" cy="553998"/>
          </a:xfrm>
          <a:prstGeom prst="rect">
            <a:avLst/>
          </a:prstGeom>
        </p:spPr>
        <p:txBody>
          <a:bodyPr>
            <a:spAutoFit/>
          </a:bodyPr>
          <a:lstStyle/>
          <a:p>
            <a:r>
              <a:rPr lang="en-US" sz="3000" b="1" dirty="0"/>
              <a:t>Crossing Thumbs</a:t>
            </a:r>
          </a:p>
        </p:txBody>
      </p:sp>
      <p:pic>
        <p:nvPicPr>
          <p:cNvPr id="4" name="Picture 3"/>
          <p:cNvPicPr>
            <a:picLocks noChangeAspect="1"/>
          </p:cNvPicPr>
          <p:nvPr/>
        </p:nvPicPr>
        <p:blipFill>
          <a:blip r:embed="rId2"/>
          <a:stretch>
            <a:fillRect/>
          </a:stretch>
        </p:blipFill>
        <p:spPr>
          <a:xfrm>
            <a:off x="1858110" y="949910"/>
            <a:ext cx="5232400" cy="2654300"/>
          </a:xfrm>
          <a:prstGeom prst="rect">
            <a:avLst/>
          </a:prstGeom>
        </p:spPr>
      </p:pic>
      <p:sp>
        <p:nvSpPr>
          <p:cNvPr id="5" name="TextBox 4"/>
          <p:cNvSpPr txBox="1"/>
          <p:nvPr/>
        </p:nvSpPr>
        <p:spPr>
          <a:xfrm>
            <a:off x="703524" y="3893577"/>
            <a:ext cx="3605646" cy="923330"/>
          </a:xfrm>
          <a:prstGeom prst="rect">
            <a:avLst/>
          </a:prstGeom>
          <a:noFill/>
        </p:spPr>
        <p:txBody>
          <a:bodyPr wrap="square" rtlCol="0">
            <a:spAutoFit/>
          </a:bodyPr>
          <a:lstStyle/>
          <a:p>
            <a:r>
              <a:rPr lang="en-US" dirty="0"/>
              <a:t>C left thumb on top of clasped hands </a:t>
            </a:r>
          </a:p>
          <a:p>
            <a:r>
              <a:rPr lang="en-US" dirty="0"/>
              <a:t>CC Homozygous dominant</a:t>
            </a:r>
          </a:p>
          <a:p>
            <a:r>
              <a:rPr lang="en-US" dirty="0"/>
              <a:t>Cc Heterozygous</a:t>
            </a:r>
          </a:p>
        </p:txBody>
      </p:sp>
      <p:sp>
        <p:nvSpPr>
          <p:cNvPr id="6" name="TextBox 5"/>
          <p:cNvSpPr txBox="1"/>
          <p:nvPr/>
        </p:nvSpPr>
        <p:spPr>
          <a:xfrm>
            <a:off x="4607256" y="3893577"/>
            <a:ext cx="3854312" cy="923330"/>
          </a:xfrm>
          <a:prstGeom prst="rect">
            <a:avLst/>
          </a:prstGeom>
          <a:noFill/>
        </p:spPr>
        <p:txBody>
          <a:bodyPr wrap="square" rtlCol="0">
            <a:spAutoFit/>
          </a:bodyPr>
          <a:lstStyle/>
          <a:p>
            <a:r>
              <a:rPr lang="en-US" b="1" dirty="0"/>
              <a:t>cc</a:t>
            </a:r>
            <a:r>
              <a:rPr lang="en-US" dirty="0"/>
              <a:t> right thumb on top of clasped hands </a:t>
            </a:r>
          </a:p>
          <a:p>
            <a:r>
              <a:rPr lang="en-US" dirty="0"/>
              <a:t>Homozygous recessive</a:t>
            </a:r>
          </a:p>
          <a:p>
            <a:endParaRPr lang="en-US" dirty="0"/>
          </a:p>
        </p:txBody>
      </p:sp>
      <p:sp>
        <p:nvSpPr>
          <p:cNvPr id="3" name="TextBox 2">
            <a:extLst>
              <a:ext uri="{FF2B5EF4-FFF2-40B4-BE49-F238E27FC236}">
                <a16:creationId xmlns:a16="http://schemas.microsoft.com/office/drawing/2014/main" id="{D94FD791-4E59-0A49-B8B6-E5BB74BA1623}"/>
              </a:ext>
            </a:extLst>
          </p:cNvPr>
          <p:cNvSpPr txBox="1"/>
          <p:nvPr/>
        </p:nvSpPr>
        <p:spPr>
          <a:xfrm>
            <a:off x="1185863" y="3471863"/>
            <a:ext cx="6500812" cy="369332"/>
          </a:xfrm>
          <a:prstGeom prst="rect">
            <a:avLst/>
          </a:prstGeom>
          <a:noFill/>
        </p:spPr>
        <p:txBody>
          <a:bodyPr wrap="square" rtlCol="0">
            <a:spAutoFit/>
          </a:bodyPr>
          <a:lstStyle/>
          <a:p>
            <a:r>
              <a:rPr lang="en-US" b="1" dirty="0"/>
              <a:t>LEFT- DOMINANT (C)			           RIGHT – RECESSIVE (c)</a:t>
            </a:r>
          </a:p>
        </p:txBody>
      </p:sp>
    </p:spTree>
    <p:extLst>
      <p:ext uri="{BB962C8B-B14F-4D97-AF65-F5344CB8AC3E}">
        <p14:creationId xmlns:p14="http://schemas.microsoft.com/office/powerpoint/2010/main" val="3678265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3498</TotalTime>
  <Words>929</Words>
  <Application>Microsoft Macintosh PowerPoint</Application>
  <PresentationFormat>On-screen Show (4:3)</PresentationFormat>
  <Paragraphs>200</Paragraphs>
  <Slides>26</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Times New Roman</vt:lpstr>
      <vt:lpstr>Office Theme</vt:lpstr>
      <vt:lpstr>Genetic Trait Wheel</vt:lpstr>
      <vt:lpstr>PowerPoint Presentation</vt:lpstr>
      <vt:lpstr>PowerPoint Presentation</vt:lpstr>
      <vt:lpstr>Broccoli Article</vt:lpstr>
      <vt:lpstr>Human Trait Pre-Survey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 Trait Wheel</dc:title>
  <dc:creator>Lisa Hadley-Hill</dc:creator>
  <cp:lastModifiedBy>Microsoft Office User</cp:lastModifiedBy>
  <cp:revision>36</cp:revision>
  <cp:lastPrinted>2019-03-13T08:43:08Z</cp:lastPrinted>
  <dcterms:created xsi:type="dcterms:W3CDTF">2017-05-04T06:59:07Z</dcterms:created>
  <dcterms:modified xsi:type="dcterms:W3CDTF">2019-03-14T15:57:36Z</dcterms:modified>
</cp:coreProperties>
</file>