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6" d="100"/>
          <a:sy n="15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5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3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3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9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0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9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8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9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2CF42-38FF-6F4F-8C39-9F518D566DC5}" type="datetimeFigureOut">
              <a:rPr lang="en-US" smtClean="0"/>
              <a:t>4/28/19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2FDE5-683C-B644-9CAE-D229A52B0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0053"/>
            <a:ext cx="7772400" cy="1470025"/>
          </a:xfrm>
        </p:spPr>
        <p:txBody>
          <a:bodyPr/>
          <a:lstStyle/>
          <a:p>
            <a:r>
              <a:rPr lang="en-US" dirty="0" smtClean="0"/>
              <a:t>Genetic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569" y="201370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Genetically Modified Organisms (GMO)</a:t>
            </a:r>
          </a:p>
          <a:p>
            <a:r>
              <a:rPr lang="en-US" dirty="0" smtClean="0"/>
              <a:t>Recombinant Organisms</a:t>
            </a:r>
          </a:p>
          <a:p>
            <a:r>
              <a:rPr lang="en-US" dirty="0" smtClean="0"/>
              <a:t>Gene Splicing</a:t>
            </a:r>
            <a:endParaRPr lang="en-US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57" y="4192753"/>
            <a:ext cx="4448749" cy="2502421"/>
          </a:xfrm>
          <a:prstGeom prst="rect">
            <a:avLst/>
          </a:prstGeom>
        </p:spPr>
      </p:pic>
      <p:pic>
        <p:nvPicPr>
          <p:cNvPr id="5" name="Picture 4" descr="4c2c637653eb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02" y="2631301"/>
            <a:ext cx="2084010" cy="1561452"/>
          </a:xfrm>
          <a:prstGeom prst="rect">
            <a:avLst/>
          </a:prstGeom>
        </p:spPr>
      </p:pic>
      <p:pic>
        <p:nvPicPr>
          <p:cNvPr id="6" name="Picture 5" descr="maxresdefaul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238" y="4075467"/>
            <a:ext cx="4043948" cy="227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225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smb_re-basics-fig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20" y="1148152"/>
            <a:ext cx="6198338" cy="39967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4220" y="341933"/>
            <a:ext cx="6414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Restriction Enzyme</a:t>
            </a:r>
            <a:r>
              <a:rPr lang="en-US" sz="2000" dirty="0" smtClean="0"/>
              <a:t>- Protein that cuts DNA at a specific sequence, can make Sticky Ends or Blunt ends (Scissors)</a:t>
            </a:r>
            <a:endParaRPr lang="en-US" sz="2000" dirty="0"/>
          </a:p>
        </p:txBody>
      </p:sp>
      <p:pic>
        <p:nvPicPr>
          <p:cNvPr id="10" name="Picture 9" descr="ismb_re-basics-fig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40" r="68968"/>
          <a:stretch/>
        </p:blipFill>
        <p:spPr>
          <a:xfrm>
            <a:off x="4273849" y="3452432"/>
            <a:ext cx="1923469" cy="334110"/>
          </a:xfrm>
          <a:prstGeom prst="rect">
            <a:avLst/>
          </a:prstGeom>
        </p:spPr>
      </p:pic>
      <p:pic>
        <p:nvPicPr>
          <p:cNvPr id="11" name="Picture 10" descr="ismb_re-basics-fig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40" r="68968"/>
          <a:stretch/>
        </p:blipFill>
        <p:spPr>
          <a:xfrm>
            <a:off x="4139053" y="1819149"/>
            <a:ext cx="1923469" cy="3341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73849" y="1819149"/>
            <a:ext cx="163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 Sticky Ends</a:t>
            </a:r>
            <a:endParaRPr lang="en-US" dirty="0"/>
          </a:p>
        </p:txBody>
      </p:sp>
      <p:pic>
        <p:nvPicPr>
          <p:cNvPr id="13" name="Picture 12" descr="ismb_re-basics-fig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40" r="68968"/>
          <a:stretch/>
        </p:blipFill>
        <p:spPr>
          <a:xfrm>
            <a:off x="4076201" y="4468227"/>
            <a:ext cx="1923469" cy="334110"/>
          </a:xfrm>
          <a:prstGeom prst="rect">
            <a:avLst/>
          </a:prstGeom>
        </p:spPr>
      </p:pic>
      <p:pic>
        <p:nvPicPr>
          <p:cNvPr id="14" name="Picture 13" descr="ismb_re-basics-fig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40" r="68968"/>
          <a:stretch/>
        </p:blipFill>
        <p:spPr>
          <a:xfrm>
            <a:off x="4076201" y="3146549"/>
            <a:ext cx="1923469" cy="3341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139053" y="3111327"/>
            <a:ext cx="163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’ Sticky Ends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26249" y="4433005"/>
            <a:ext cx="163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Blunt Ends</a:t>
            </a:r>
            <a:endParaRPr lang="en-US" dirty="0"/>
          </a:p>
        </p:txBody>
      </p:sp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331" y="4632382"/>
            <a:ext cx="1708531" cy="214420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85797" y="3671712"/>
            <a:ext cx="2352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Ligase</a:t>
            </a:r>
            <a:r>
              <a:rPr lang="en-US" sz="2000" dirty="0" smtClean="0"/>
              <a:t>- enzyme that can repair DNA backbone (Glue)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724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_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6990"/>
            <a:ext cx="9219985" cy="6914989"/>
          </a:xfrm>
          <a:prstGeom prst="rect">
            <a:avLst/>
          </a:prstGeom>
        </p:spPr>
      </p:pic>
      <p:pic>
        <p:nvPicPr>
          <p:cNvPr id="3" name="Picture 2" descr="slide_1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r="77902"/>
          <a:stretch/>
        </p:blipFill>
        <p:spPr>
          <a:xfrm>
            <a:off x="2474762" y="1253756"/>
            <a:ext cx="2189838" cy="716432"/>
          </a:xfrm>
          <a:prstGeom prst="rect">
            <a:avLst/>
          </a:prstGeom>
        </p:spPr>
      </p:pic>
      <p:pic>
        <p:nvPicPr>
          <p:cNvPr id="4" name="Picture 3" descr="slide_1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r="77902"/>
          <a:stretch/>
        </p:blipFill>
        <p:spPr>
          <a:xfrm>
            <a:off x="2474762" y="3449613"/>
            <a:ext cx="2189838" cy="962953"/>
          </a:xfrm>
          <a:prstGeom prst="rect">
            <a:avLst/>
          </a:prstGeom>
        </p:spPr>
      </p:pic>
      <p:pic>
        <p:nvPicPr>
          <p:cNvPr id="5" name="Picture 4" descr="slide_1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r="77902"/>
          <a:stretch/>
        </p:blipFill>
        <p:spPr>
          <a:xfrm>
            <a:off x="2474762" y="5373236"/>
            <a:ext cx="2189838" cy="592030"/>
          </a:xfrm>
          <a:prstGeom prst="rect">
            <a:avLst/>
          </a:prstGeom>
        </p:spPr>
      </p:pic>
      <p:pic>
        <p:nvPicPr>
          <p:cNvPr id="6" name="Picture 5" descr="slide_1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r="77902"/>
          <a:stretch/>
        </p:blipFill>
        <p:spPr>
          <a:xfrm>
            <a:off x="3661026" y="0"/>
            <a:ext cx="2189838" cy="360499"/>
          </a:xfrm>
          <a:prstGeom prst="rect">
            <a:avLst/>
          </a:prstGeom>
        </p:spPr>
      </p:pic>
      <p:pic>
        <p:nvPicPr>
          <p:cNvPr id="7" name="Picture 6" descr="slide_1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r="77902"/>
          <a:stretch/>
        </p:blipFill>
        <p:spPr>
          <a:xfrm>
            <a:off x="3722081" y="5118574"/>
            <a:ext cx="2704352" cy="213956"/>
          </a:xfrm>
          <a:prstGeom prst="rect">
            <a:avLst/>
          </a:prstGeom>
        </p:spPr>
      </p:pic>
      <p:pic>
        <p:nvPicPr>
          <p:cNvPr id="8" name="Picture 7" descr="slide_1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3" r="77902"/>
          <a:stretch/>
        </p:blipFill>
        <p:spPr>
          <a:xfrm>
            <a:off x="3597699" y="6402610"/>
            <a:ext cx="2828734" cy="2139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986" y="21941"/>
            <a:ext cx="27759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Making Recombinant DNA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201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qimg-70902d67d1b6be0dff5a656265df8861-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24106" cy="6858000"/>
          </a:xfrm>
          <a:prstGeom prst="rect">
            <a:avLst/>
          </a:prstGeom>
        </p:spPr>
      </p:pic>
      <p:pic>
        <p:nvPicPr>
          <p:cNvPr id="6" name="Picture 5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2350378" y="4784781"/>
            <a:ext cx="2642254" cy="1777080"/>
          </a:xfrm>
          <a:prstGeom prst="rect">
            <a:avLst/>
          </a:prstGeom>
        </p:spPr>
      </p:pic>
      <p:pic>
        <p:nvPicPr>
          <p:cNvPr id="7" name="Picture 6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-1" y="5947195"/>
            <a:ext cx="1243417" cy="610595"/>
          </a:xfrm>
          <a:prstGeom prst="rect">
            <a:avLst/>
          </a:prstGeom>
        </p:spPr>
      </p:pic>
      <p:pic>
        <p:nvPicPr>
          <p:cNvPr id="8" name="Picture 7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2325955" y="3710135"/>
            <a:ext cx="2642254" cy="954811"/>
          </a:xfrm>
          <a:prstGeom prst="rect">
            <a:avLst/>
          </a:prstGeom>
        </p:spPr>
      </p:pic>
      <p:pic>
        <p:nvPicPr>
          <p:cNvPr id="9" name="Picture 8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3555197" y="2618861"/>
            <a:ext cx="2642254" cy="596596"/>
          </a:xfrm>
          <a:prstGeom prst="rect">
            <a:avLst/>
          </a:prstGeom>
        </p:spPr>
      </p:pic>
      <p:pic>
        <p:nvPicPr>
          <p:cNvPr id="11" name="Picture 10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1593297" y="795561"/>
            <a:ext cx="889605" cy="436852"/>
          </a:xfrm>
          <a:prstGeom prst="rect">
            <a:avLst/>
          </a:prstGeom>
        </p:spPr>
      </p:pic>
      <p:pic>
        <p:nvPicPr>
          <p:cNvPr id="12" name="Picture 11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1802681" y="1984633"/>
            <a:ext cx="1005848" cy="493935"/>
          </a:xfrm>
          <a:prstGeom prst="rect">
            <a:avLst/>
          </a:prstGeom>
        </p:spPr>
      </p:pic>
      <p:pic>
        <p:nvPicPr>
          <p:cNvPr id="13" name="Picture 12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4304139" y="1216130"/>
            <a:ext cx="506994" cy="3714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40949" y="113983"/>
            <a:ext cx="25236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Plasmid</a:t>
            </a:r>
            <a:r>
              <a:rPr lang="en-US" dirty="0" smtClean="0"/>
              <a:t>-Circular DNA fragment that can be exchanged between bacteria to obtain traits.</a:t>
            </a:r>
          </a:p>
          <a:p>
            <a:endParaRPr lang="en-US" dirty="0" smtClean="0"/>
          </a:p>
          <a:p>
            <a:r>
              <a:rPr lang="en-US" b="1" dirty="0" smtClean="0"/>
              <a:t>Insulin</a:t>
            </a:r>
            <a:r>
              <a:rPr lang="en-US" dirty="0" smtClean="0"/>
              <a:t>-protein that regulates sugar levels in cells for energy</a:t>
            </a:r>
            <a:endParaRPr lang="en-US" dirty="0"/>
          </a:p>
        </p:txBody>
      </p:sp>
      <p:pic>
        <p:nvPicPr>
          <p:cNvPr id="16" name="Picture 15" descr="OSC_Microbio_12_01_RecombTech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7" t="25701" b="-23055"/>
          <a:stretch/>
        </p:blipFill>
        <p:spPr>
          <a:xfrm>
            <a:off x="4304139" y="5513398"/>
            <a:ext cx="4623897" cy="2096925"/>
          </a:xfrm>
          <a:prstGeom prst="rect">
            <a:avLst/>
          </a:prstGeom>
        </p:spPr>
      </p:pic>
      <p:pic>
        <p:nvPicPr>
          <p:cNvPr id="17" name="Picture 16" descr="OSC_Microbio_12_01_RecombTech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44" t="82882" b="-23055"/>
          <a:stretch/>
        </p:blipFill>
        <p:spPr>
          <a:xfrm>
            <a:off x="4363396" y="6386823"/>
            <a:ext cx="1834055" cy="58850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" name="Picture 17" descr="OSC_Microbio_12_01_RecombTech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44" t="82882" b="-23055"/>
          <a:stretch/>
        </p:blipFill>
        <p:spPr>
          <a:xfrm>
            <a:off x="6545093" y="6328667"/>
            <a:ext cx="2165417" cy="5885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Oval 18"/>
          <p:cNvSpPr/>
          <p:nvPr/>
        </p:nvSpPr>
        <p:spPr>
          <a:xfrm>
            <a:off x="4471562" y="5584796"/>
            <a:ext cx="219798" cy="19539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47139" y="5554104"/>
            <a:ext cx="350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7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197451" y="5584900"/>
            <a:ext cx="219798" cy="19539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3" name="Picture 22" descr="download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/>
          <a:stretch/>
        </p:blipFill>
        <p:spPr>
          <a:xfrm>
            <a:off x="7729469" y="3113445"/>
            <a:ext cx="1339230" cy="120499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181106" y="5552336"/>
            <a:ext cx="33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8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136519" y="4296305"/>
            <a:ext cx="219798" cy="19539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36519" y="4279721"/>
            <a:ext cx="33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9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7343" y="3113445"/>
            <a:ext cx="1644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Isolate insulin from bacteria for human use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781172" y="4654520"/>
            <a:ext cx="2287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Bacteria reproduce asexually by mitosis &amp; produce insulin protein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540282" y="4721339"/>
            <a:ext cx="1876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Insert plasmid with insulin gene into bacteria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8924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SC_Microbio_12_01_RecombTech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"/>
          <a:stretch/>
        </p:blipFill>
        <p:spPr>
          <a:xfrm>
            <a:off x="203517" y="1942784"/>
            <a:ext cx="8712691" cy="2412793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/>
          <a:stretch/>
        </p:blipFill>
        <p:spPr>
          <a:xfrm>
            <a:off x="7576978" y="4241554"/>
            <a:ext cx="1339230" cy="12049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5626" y="317509"/>
            <a:ext cx="8468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Recombinant DNA</a:t>
            </a:r>
            <a:r>
              <a:rPr lang="en-US" sz="2400" dirty="0" smtClean="0"/>
              <a:t>-DNA with fragments from two or more species</a:t>
            </a:r>
          </a:p>
          <a:p>
            <a:r>
              <a:rPr lang="en-US" sz="2400" b="1" dirty="0" smtClean="0"/>
              <a:t>Transgenic Organism  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or Genetically Modified Organism (GMO)</a:t>
            </a:r>
            <a:r>
              <a:rPr lang="en-US" sz="2400" dirty="0" smtClean="0"/>
              <a:t>- 	organism with recombinant DNA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80299" y="4502121"/>
            <a:ext cx="575544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Human Growth Hormone </a:t>
            </a:r>
            <a:r>
              <a:rPr lang="en-US" sz="2400" dirty="0" smtClean="0"/>
              <a:t>and </a:t>
            </a:r>
            <a:r>
              <a:rPr lang="en-US" sz="2400" b="1" dirty="0" smtClean="0"/>
              <a:t>Hemophilia Blood Clotting </a:t>
            </a:r>
            <a:r>
              <a:rPr lang="en-US" sz="2400" dirty="0" smtClean="0"/>
              <a:t>proteins are both grown this way.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6863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student 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7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in-qimg-70902d67d1b6be0dff5a656265df8861-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24106" cy="6858000"/>
          </a:xfrm>
          <a:prstGeom prst="rect">
            <a:avLst/>
          </a:prstGeom>
        </p:spPr>
      </p:pic>
      <p:pic>
        <p:nvPicPr>
          <p:cNvPr id="6" name="Picture 5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2350378" y="4784781"/>
            <a:ext cx="2642254" cy="1777080"/>
          </a:xfrm>
          <a:prstGeom prst="rect">
            <a:avLst/>
          </a:prstGeom>
        </p:spPr>
      </p:pic>
      <p:pic>
        <p:nvPicPr>
          <p:cNvPr id="7" name="Picture 6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-1" y="5947195"/>
            <a:ext cx="1243417" cy="610595"/>
          </a:xfrm>
          <a:prstGeom prst="rect">
            <a:avLst/>
          </a:prstGeom>
        </p:spPr>
      </p:pic>
      <p:pic>
        <p:nvPicPr>
          <p:cNvPr id="8" name="Picture 7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2325955" y="3710135"/>
            <a:ext cx="2642254" cy="954811"/>
          </a:xfrm>
          <a:prstGeom prst="rect">
            <a:avLst/>
          </a:prstGeom>
        </p:spPr>
      </p:pic>
      <p:pic>
        <p:nvPicPr>
          <p:cNvPr id="9" name="Picture 8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3555197" y="2618861"/>
            <a:ext cx="2642254" cy="596596"/>
          </a:xfrm>
          <a:prstGeom prst="rect">
            <a:avLst/>
          </a:prstGeom>
        </p:spPr>
      </p:pic>
      <p:pic>
        <p:nvPicPr>
          <p:cNvPr id="11" name="Picture 10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1593297" y="795561"/>
            <a:ext cx="889605" cy="436852"/>
          </a:xfrm>
          <a:prstGeom prst="rect">
            <a:avLst/>
          </a:prstGeom>
        </p:spPr>
      </p:pic>
      <p:pic>
        <p:nvPicPr>
          <p:cNvPr id="12" name="Picture 11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1802681" y="1984633"/>
            <a:ext cx="1005848" cy="493935"/>
          </a:xfrm>
          <a:prstGeom prst="rect">
            <a:avLst/>
          </a:prstGeom>
        </p:spPr>
      </p:pic>
      <p:pic>
        <p:nvPicPr>
          <p:cNvPr id="13" name="Picture 12" descr="main-qimg-70902d67d1b6be0dff5a656265df8861-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20" t="81080"/>
          <a:stretch/>
        </p:blipFill>
        <p:spPr>
          <a:xfrm>
            <a:off x="4304139" y="1216130"/>
            <a:ext cx="506994" cy="371418"/>
          </a:xfrm>
          <a:prstGeom prst="rect">
            <a:avLst/>
          </a:prstGeom>
        </p:spPr>
      </p:pic>
      <p:pic>
        <p:nvPicPr>
          <p:cNvPr id="16" name="Picture 15" descr="OSC_Microbio_12_01_RecombTech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7" t="25701" b="-23055"/>
          <a:stretch/>
        </p:blipFill>
        <p:spPr>
          <a:xfrm>
            <a:off x="4304139" y="5513398"/>
            <a:ext cx="4623897" cy="2096925"/>
          </a:xfrm>
          <a:prstGeom prst="rect">
            <a:avLst/>
          </a:prstGeom>
        </p:spPr>
      </p:pic>
      <p:pic>
        <p:nvPicPr>
          <p:cNvPr id="17" name="Picture 16" descr="OSC_Microbio_12_01_RecombTech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44" t="82882" b="-23055"/>
          <a:stretch/>
        </p:blipFill>
        <p:spPr>
          <a:xfrm>
            <a:off x="4363396" y="6386823"/>
            <a:ext cx="1834055" cy="58850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8" name="Picture 17" descr="OSC_Microbio_12_01_RecombTech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44" t="82882" b="-23055"/>
          <a:stretch/>
        </p:blipFill>
        <p:spPr>
          <a:xfrm>
            <a:off x="6545093" y="6328667"/>
            <a:ext cx="2165417" cy="58850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Oval 18"/>
          <p:cNvSpPr/>
          <p:nvPr/>
        </p:nvSpPr>
        <p:spPr>
          <a:xfrm>
            <a:off x="4471562" y="5584796"/>
            <a:ext cx="219798" cy="19539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47139" y="5554104"/>
            <a:ext cx="350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7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197451" y="5584900"/>
            <a:ext cx="219798" cy="19539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23" name="Picture 22" descr="download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/>
          <a:stretch/>
        </p:blipFill>
        <p:spPr>
          <a:xfrm>
            <a:off x="7729469" y="3113445"/>
            <a:ext cx="1339230" cy="120499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181106" y="5552336"/>
            <a:ext cx="33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8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8136519" y="4296305"/>
            <a:ext cx="219798" cy="195390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36519" y="4279721"/>
            <a:ext cx="3326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9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37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144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Genetic Engineering</vt:lpstr>
      <vt:lpstr>PowerPoint Presentation</vt:lpstr>
      <vt:lpstr>PowerPoint Presentation</vt:lpstr>
      <vt:lpstr>PowerPoint Presentation</vt:lpstr>
      <vt:lpstr>PowerPoint Presentation</vt:lpstr>
      <vt:lpstr>Template for student notes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Hadley-Hill</dc:creator>
  <cp:lastModifiedBy>Lisa Hadley-Hill</cp:lastModifiedBy>
  <cp:revision>12</cp:revision>
  <cp:lastPrinted>2019-04-29T05:04:09Z</cp:lastPrinted>
  <dcterms:created xsi:type="dcterms:W3CDTF">2019-04-29T04:32:27Z</dcterms:created>
  <dcterms:modified xsi:type="dcterms:W3CDTF">2019-04-29T08:58:46Z</dcterms:modified>
</cp:coreProperties>
</file>