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9" r:id="rId3"/>
    <p:sldId id="267" r:id="rId4"/>
    <p:sldId id="268" r:id="rId5"/>
    <p:sldId id="260" r:id="rId6"/>
    <p:sldId id="261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8DF5-44E8-A443-BBD5-F58655AED719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AutoShape 11"/>
          <p:cNvSpPr>
            <a:spLocks/>
          </p:cNvSpPr>
          <p:nvPr/>
        </p:nvSpPr>
        <p:spPr bwMode="auto">
          <a:xfrm rot="-5400000">
            <a:off x="2286000" y="1789096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12"/>
          <p:cNvSpPr>
            <a:spLocks/>
          </p:cNvSpPr>
          <p:nvPr/>
        </p:nvSpPr>
        <p:spPr bwMode="auto">
          <a:xfrm rot="-5400000">
            <a:off x="6629400" y="1762944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962400" y="6613525"/>
            <a:ext cx="518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http://www.episodeseason.com/science/photosynthesis-made-easy.html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1447800" y="331309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Reactants 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6248400" y="3313096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Products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5800" y="7244374"/>
            <a:ext cx="35037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http://sciencewithme.com/learn-about-photosynthesis/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2006124"/>
            <a:ext cx="7543800" cy="1262008"/>
            <a:chOff x="685800" y="2081196"/>
            <a:chExt cx="7543800" cy="1262008"/>
          </a:xfrm>
        </p:grpSpPr>
        <p:pic>
          <p:nvPicPr>
            <p:cNvPr id="5018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81196"/>
              <a:ext cx="75438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16480" y="3004650"/>
              <a:ext cx="121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1600" b="1" dirty="0">
                  <a:ln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Chlorophyll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1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60" grpId="0"/>
      <p:bldP spid="491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AutoShape 11"/>
          <p:cNvSpPr>
            <a:spLocks/>
          </p:cNvSpPr>
          <p:nvPr/>
        </p:nvSpPr>
        <p:spPr bwMode="auto">
          <a:xfrm rot="-5400000">
            <a:off x="2286000" y="1789096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12"/>
          <p:cNvSpPr>
            <a:spLocks/>
          </p:cNvSpPr>
          <p:nvPr/>
        </p:nvSpPr>
        <p:spPr bwMode="auto">
          <a:xfrm rot="-5400000">
            <a:off x="6629400" y="1762944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962400" y="6613525"/>
            <a:ext cx="518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http://www.episodeseason.com/science/photosynthesis-made-easy.html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1227478" y="3313096"/>
            <a:ext cx="2049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Reactants</a:t>
            </a:r>
            <a:endParaRPr lang="en-US" dirty="0"/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6248399" y="3313096"/>
            <a:ext cx="2173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Products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5800" y="7244374"/>
            <a:ext cx="35037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http://sciencewithme.com/learn-about-photosynthesis/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2006124"/>
            <a:ext cx="7543800" cy="1262008"/>
            <a:chOff x="685800" y="2081196"/>
            <a:chExt cx="7543800" cy="1262008"/>
          </a:xfrm>
        </p:grpSpPr>
        <p:pic>
          <p:nvPicPr>
            <p:cNvPr id="5018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81196"/>
              <a:ext cx="75438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16480" y="3004650"/>
              <a:ext cx="121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1600" b="1" dirty="0">
                  <a:ln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Chlorophyll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2715" y="1688358"/>
            <a:ext cx="696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Chemical Equation for Photosynthesis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4840" y="2201988"/>
            <a:ext cx="1672740" cy="738664"/>
          </a:xfrm>
          <a:prstGeom prst="rect">
            <a:avLst/>
          </a:prstGeom>
          <a:solidFill>
            <a:srgbClr val="FD6F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</a:t>
            </a:r>
            <a:r>
              <a:rPr lang="en-US" sz="2200" baseline="-25000" dirty="0"/>
              <a:t>6</a:t>
            </a:r>
            <a:r>
              <a:rPr lang="en-US" sz="2200" dirty="0"/>
              <a:t>H</a:t>
            </a:r>
            <a:r>
              <a:rPr lang="en-US" sz="2200" baseline="-25000" dirty="0"/>
              <a:t>12</a:t>
            </a:r>
            <a:r>
              <a:rPr lang="en-US" sz="2200" dirty="0"/>
              <a:t>O</a:t>
            </a:r>
            <a:r>
              <a:rPr lang="en-US" sz="2200" baseline="-25000" dirty="0"/>
              <a:t>6</a:t>
            </a:r>
            <a:endParaRPr lang="en-US" sz="2200" dirty="0"/>
          </a:p>
          <a:p>
            <a:pPr algn="ctr"/>
            <a:r>
              <a:rPr lang="en-US" sz="2000" dirty="0"/>
              <a:t>Glucose Sugar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2249" y="1206114"/>
            <a:ext cx="151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By-product (waste)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029391" y="1706410"/>
            <a:ext cx="272049" cy="4187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0CF448E-17D3-F040-9261-56929E4E0E96}"/>
              </a:ext>
            </a:extLst>
          </p:cNvPr>
          <p:cNvSpPr txBox="1"/>
          <p:nvPr/>
        </p:nvSpPr>
        <p:spPr>
          <a:xfrm>
            <a:off x="6967136" y="2201988"/>
            <a:ext cx="1262464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</a:t>
            </a:r>
            <a:r>
              <a:rPr lang="en-US" sz="2200" baseline="-25000" dirty="0"/>
              <a:t>2</a:t>
            </a:r>
            <a:endParaRPr lang="en-US" sz="2200" dirty="0"/>
          </a:p>
          <a:p>
            <a:pPr algn="ctr"/>
            <a:r>
              <a:rPr lang="en-US" sz="2000" dirty="0"/>
              <a:t>Oxygen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C60AAB-924C-494A-BCD4-47403473139C}"/>
              </a:ext>
            </a:extLst>
          </p:cNvPr>
          <p:cNvSpPr txBox="1"/>
          <p:nvPr/>
        </p:nvSpPr>
        <p:spPr>
          <a:xfrm>
            <a:off x="3277524" y="2158394"/>
            <a:ext cx="1064581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</a:p>
          <a:p>
            <a:pPr algn="ctr"/>
            <a:r>
              <a:rPr lang="en-US" sz="2000" dirty="0"/>
              <a:t>Water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35FEC3-78B6-4E44-A826-9FBA1D2065CF}"/>
              </a:ext>
            </a:extLst>
          </p:cNvPr>
          <p:cNvSpPr txBox="1"/>
          <p:nvPr/>
        </p:nvSpPr>
        <p:spPr>
          <a:xfrm>
            <a:off x="872716" y="2201988"/>
            <a:ext cx="1995732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</a:t>
            </a:r>
            <a:r>
              <a:rPr lang="en-US" sz="2200" baseline="-25000" dirty="0"/>
              <a:t>2</a:t>
            </a:r>
            <a:endParaRPr lang="en-US" sz="2200" dirty="0"/>
          </a:p>
          <a:p>
            <a:pPr algn="ctr"/>
            <a:r>
              <a:rPr lang="en-US" sz="2000" dirty="0"/>
              <a:t>  Carbon dioxide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19C3CAB-7F1D-AA42-B909-BAB4C03B6B85}"/>
              </a:ext>
            </a:extLst>
          </p:cNvPr>
          <p:cNvSpPr txBox="1">
            <a:spLocks noChangeArrowheads="1"/>
          </p:cNvSpPr>
          <p:nvPr/>
        </p:nvSpPr>
        <p:spPr>
          <a:xfrm>
            <a:off x="212706" y="291159"/>
            <a:ext cx="8686800" cy="121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>
                <a:latin typeface="Calibri" charset="0"/>
                <a:ea typeface="ＭＳ Ｐゴシック" charset="0"/>
                <a:cs typeface="ＭＳ Ｐゴシック" charset="0"/>
              </a:rPr>
              <a:t>Photosynthesis</a:t>
            </a:r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 –chemical reaction in which plants use water, carbon dioxide and light to make food (oxygen is a waste product)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60" grpId="0"/>
      <p:bldP spid="4916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6" y="357821"/>
            <a:ext cx="4710951" cy="58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5981" y="398138"/>
            <a:ext cx="348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Heterotrophs</a:t>
            </a:r>
            <a:r>
              <a:rPr lang="en-US" dirty="0"/>
              <a:t>:</a:t>
            </a:r>
          </a:p>
        </p:txBody>
      </p:sp>
      <p:pic>
        <p:nvPicPr>
          <p:cNvPr id="4" name="Picture 3" descr="main-qimg-bbc00a9f4042734e179a057ce62f125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" y="3913283"/>
            <a:ext cx="3020140" cy="20619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71146" y="4303497"/>
            <a:ext cx="532143" cy="4948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03289" y="3981770"/>
            <a:ext cx="196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Bond between oxygen &amp; carbon</a:t>
            </a:r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4" y="900429"/>
            <a:ext cx="3873500" cy="157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99981" y="419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Autotrophs:</a:t>
            </a:r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1617715" y="801713"/>
            <a:ext cx="1376478" cy="1858834"/>
          </a:xfrm>
          <a:prstGeom prst="frame">
            <a:avLst>
              <a:gd name="adj1" fmla="val 270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994193" y="801713"/>
            <a:ext cx="2575071" cy="1858834"/>
          </a:xfrm>
          <a:prstGeom prst="frame">
            <a:avLst>
              <a:gd name="adj1" fmla="val 270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3447" y="3026183"/>
            <a:ext cx="5721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Carbohydrates</a:t>
            </a:r>
            <a:r>
              <a:rPr lang="en-US" dirty="0"/>
              <a:t> (sugar/starch </a:t>
            </a:r>
            <a:r>
              <a:rPr lang="en-US" dirty="0" err="1"/>
              <a:t>etc</a:t>
            </a:r>
            <a:r>
              <a:rPr lang="en-US" dirty="0"/>
              <a:t>) store energy in covalent bonds </a:t>
            </a: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" y="1652623"/>
            <a:ext cx="1087010" cy="112144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114384" y="5510897"/>
            <a:ext cx="276714" cy="328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808" y="1377950"/>
            <a:ext cx="3569792" cy="3426560"/>
          </a:xfrm>
          <a:noFill/>
        </p:spPr>
      </p:pic>
      <p:sp>
        <p:nvSpPr>
          <p:cNvPr id="58388" name="Text Box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69176" y="601606"/>
            <a:ext cx="3795122" cy="799709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Cuticle (wax)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924800" y="6613525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err="1"/>
              <a:t>digitalfrog.com</a:t>
            </a:r>
            <a:endParaRPr lang="en-US" sz="1000" dirty="0"/>
          </a:p>
        </p:txBody>
      </p:sp>
      <p:sp>
        <p:nvSpPr>
          <p:cNvPr id="51206" name="Line 11"/>
          <p:cNvSpPr>
            <a:spLocks noChangeShapeType="1"/>
          </p:cNvSpPr>
          <p:nvPr/>
        </p:nvSpPr>
        <p:spPr bwMode="auto">
          <a:xfrm flipV="1">
            <a:off x="6098094" y="4125507"/>
            <a:ext cx="866203" cy="8312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4212577" y="1019707"/>
            <a:ext cx="1557965" cy="105724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 flipV="1">
            <a:off x="3641022" y="2740071"/>
            <a:ext cx="2073008" cy="3690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5029200" y="3352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66737" y="237723"/>
            <a:ext cx="368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Leaf Cross-Section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910" y="4617031"/>
            <a:ext cx="3651188" cy="139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Vein cells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=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Xylem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(water)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Phloem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(sugar)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212577" y="2204324"/>
            <a:ext cx="150145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4003554" y="4228769"/>
            <a:ext cx="1835679" cy="823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1307" y="3849419"/>
            <a:ext cx="312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Stomata guard cells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927" y="1861505"/>
            <a:ext cx="3739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Epidermis cells (skin)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4347" y="2874159"/>
            <a:ext cx="3181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Mesophyll cells (</a:t>
            </a:r>
            <a:r>
              <a:rPr lang="en-US" sz="2400" b="1" u="sng" dirty="0" err="1">
                <a:latin typeface="Calibri" charset="0"/>
                <a:ea typeface="ＭＳ Ｐゴシック" charset="0"/>
                <a:cs typeface="ＭＳ Ｐゴシック" charset="0"/>
              </a:rPr>
              <a:t>psn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49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build="p"/>
      <p:bldP spid="51206" grpId="0" animBg="1"/>
      <p:bldP spid="51208" grpId="0" animBg="1"/>
      <p:bldP spid="51209" grpId="0" animBg="1"/>
      <p:bldP spid="4" grpId="0"/>
      <p:bldP spid="20" grpId="0" animBg="1"/>
      <p:bldP spid="21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290" y="477476"/>
            <a:ext cx="3810000" cy="107052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Stomata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= openings formed by 2 </a:t>
            </a:r>
            <a:r>
              <a:rPr lang="en-US" sz="2800" b="1" u="sng" dirty="0">
                <a:latin typeface="Calibri" charset="0"/>
                <a:ea typeface="ＭＳ Ｐゴシック" charset="0"/>
                <a:cs typeface="ＭＳ Ｐゴシック" charset="0"/>
              </a:rPr>
              <a:t>guard cells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0"/>
          <a:stretch/>
        </p:blipFill>
        <p:spPr bwMode="auto">
          <a:xfrm>
            <a:off x="4039164" y="3875046"/>
            <a:ext cx="5068753" cy="25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46" y="909229"/>
            <a:ext cx="3035258" cy="2273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43" y="1953793"/>
            <a:ext cx="380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Transpiration</a:t>
            </a:r>
            <a:r>
              <a:rPr lang="en-US" sz="2400" dirty="0"/>
              <a:t> (water loss)</a:t>
            </a:r>
          </a:p>
        </p:txBody>
      </p:sp>
    </p:spTree>
    <p:extLst>
      <p:ext uri="{BB962C8B-B14F-4D97-AF65-F5344CB8AC3E}">
        <p14:creationId xmlns:p14="http://schemas.microsoft.com/office/powerpoint/2010/main" val="20616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7" y="323271"/>
            <a:ext cx="5855069" cy="4395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73" y="3285625"/>
            <a:ext cx="3669462" cy="2446308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4884899">
            <a:off x="5362865" y="2039070"/>
            <a:ext cx="1568976" cy="979176"/>
          </a:xfrm>
          <a:prstGeom prst="bentArrow">
            <a:avLst>
              <a:gd name="adj1" fmla="val 1058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890" y="260696"/>
            <a:ext cx="7772400" cy="8064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Chloroplast Organelle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-cell structure where photosynthesis takes place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799"/>
            <a:ext cx="4192278" cy="49023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u="sng" dirty="0">
                <a:solidFill>
                  <a:srgbClr val="77933C"/>
                </a:solidFill>
                <a:latin typeface="Calibri" charset="0"/>
                <a:ea typeface="ＭＳ Ｐゴシック" charset="0"/>
                <a:cs typeface="ＭＳ Ｐゴシック" charset="0"/>
              </a:rPr>
              <a:t>Chlorophyll</a:t>
            </a:r>
            <a:r>
              <a:rPr lang="en-US" sz="2800" dirty="0">
                <a:solidFill>
                  <a:srgbClr val="77933C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chemical</a:t>
            </a:r>
            <a:r>
              <a:rPr lang="en-US" sz="2800" dirty="0">
                <a:solidFill>
                  <a:srgbClr val="77933C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pigment that absorbs sunlight (reflects green light)</a:t>
            </a: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E46C0A"/>
                </a:solidFill>
                <a:latin typeface="Calibri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ther pigments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(red/orange) also perform photosynthesis but covered by chlorophyll until fall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799"/>
            <a:ext cx="3987242" cy="265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698" y="4653026"/>
            <a:ext cx="2846669" cy="18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5" y="1096847"/>
            <a:ext cx="4200428" cy="31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1056" y="238132"/>
            <a:ext cx="404796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is a </a:t>
            </a:r>
            <a:r>
              <a:rPr lang="en-US" sz="2400" dirty="0">
                <a:solidFill>
                  <a:srgbClr val="E46C0A"/>
                </a:solidFill>
              </a:rPr>
              <a:t>Greenhouse gas</a:t>
            </a:r>
            <a:r>
              <a:rPr lang="en-US" sz="2400" dirty="0"/>
              <a:t> responsible for trapping heat and warming the planet</a:t>
            </a:r>
          </a:p>
          <a:p>
            <a:endParaRPr lang="en-US" sz="2400" dirty="0"/>
          </a:p>
          <a:p>
            <a:r>
              <a:rPr lang="en-US" sz="2400" dirty="0"/>
              <a:t>Plant photosynthesis reduces the amount of CO</a:t>
            </a:r>
            <a:r>
              <a:rPr lang="en-US" sz="2400" baseline="-25000" dirty="0"/>
              <a:t>2</a:t>
            </a:r>
            <a:r>
              <a:rPr lang="en-US" sz="2400" dirty="0"/>
              <a:t> in the atmosphere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By removing </a:t>
            </a:r>
            <a:r>
              <a:rPr lang="en-US" sz="2400" dirty="0">
                <a:solidFill>
                  <a:srgbClr val="E46C0A"/>
                </a:solidFill>
              </a:rPr>
              <a:t>inorganic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en-US" sz="2400" dirty="0"/>
              <a:t> in air to store as </a:t>
            </a:r>
            <a:r>
              <a:rPr lang="en-US" sz="2400" dirty="0">
                <a:solidFill>
                  <a:srgbClr val="E46C0A"/>
                </a:solidFill>
              </a:rPr>
              <a:t>organic</a:t>
            </a:r>
            <a:r>
              <a:rPr lang="en-US" sz="2400" dirty="0"/>
              <a:t> glucose food for plants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It can also be broken down and returned to the air…but that is another story…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0619" y="4413342"/>
            <a:ext cx="3431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Store carbon-Plant a tree!</a:t>
            </a:r>
          </a:p>
        </p:txBody>
      </p:sp>
    </p:spTree>
    <p:extLst>
      <p:ext uri="{BB962C8B-B14F-4D97-AF65-F5344CB8AC3E}">
        <p14:creationId xmlns:p14="http://schemas.microsoft.com/office/powerpoint/2010/main" val="30537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254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ヒラギノ角ゴ Pro W3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Chloroplast Organelle-cell structure where photosynthesis takes place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Lisa Hadley-Hill</dc:creator>
  <cp:lastModifiedBy>Microsoft Office User</cp:lastModifiedBy>
  <cp:revision>22</cp:revision>
  <dcterms:created xsi:type="dcterms:W3CDTF">2016-10-18T06:06:32Z</dcterms:created>
  <dcterms:modified xsi:type="dcterms:W3CDTF">2018-12-07T22:45:27Z</dcterms:modified>
</cp:coreProperties>
</file>