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4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4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3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1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4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8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2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2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6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9E433-AB18-DA45-879F-CC63C32176A8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B6C98-6962-B143-BDB8-A479DEB6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4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497" y="1115122"/>
            <a:ext cx="2743819" cy="4164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0761" y="1446923"/>
            <a:ext cx="19204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Scientific Method/ Water UNIT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6537" y="101497"/>
            <a:ext cx="16402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Light Bulb Page</a:t>
            </a:r>
          </a:p>
          <a:p>
            <a:pPr algn="ctr"/>
            <a:r>
              <a:rPr lang="en-US" sz="1600" b="1" dirty="0" smtClean="0"/>
              <a:t>HONORS 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20852" y="2015923"/>
            <a:ext cx="23635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 each BIG IDEA create diagrams, tables, </a:t>
            </a:r>
            <a:r>
              <a:rPr lang="en-US" sz="1100" dirty="0"/>
              <a:t>data, </a:t>
            </a:r>
            <a:r>
              <a:rPr lang="en-US" sz="1100" dirty="0" smtClean="0"/>
              <a:t>examples, graphs </a:t>
            </a:r>
            <a:r>
              <a:rPr lang="en-US" sz="1100" dirty="0"/>
              <a:t>and </a:t>
            </a:r>
            <a:r>
              <a:rPr lang="en-US" sz="1100" dirty="0" smtClean="0"/>
              <a:t>explanations that provide evidence to explain </a:t>
            </a:r>
            <a:r>
              <a:rPr lang="en-US" sz="1100" dirty="0"/>
              <a:t>each </a:t>
            </a:r>
            <a:r>
              <a:rPr lang="en-US" sz="1100" dirty="0" smtClean="0"/>
              <a:t>idea.  Each area should be filled with labeled diagrams and related text. </a:t>
            </a:r>
            <a:endParaRPr lang="en-US" sz="1100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4456644" y="686273"/>
            <a:ext cx="0" cy="3545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96527" y="5350107"/>
            <a:ext cx="0" cy="13839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0098" y="3351561"/>
            <a:ext cx="3271024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15620" y="3416612"/>
            <a:ext cx="3271024" cy="16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55241" y="3079148"/>
            <a:ext cx="191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/>
              <a:buChar char="•"/>
            </a:pPr>
            <a:r>
              <a:rPr lang="en-US" sz="1000" dirty="0" smtClean="0"/>
              <a:t>Use COLOR, font &amp; size to emphasize vocabulary.</a:t>
            </a:r>
          </a:p>
          <a:p>
            <a:pPr marL="171450" indent="-171450" algn="ctr">
              <a:buFont typeface="Arial"/>
              <a:buChar char="•"/>
            </a:pPr>
            <a:r>
              <a:rPr lang="en-US" sz="1000" dirty="0" smtClean="0"/>
              <a:t>Label all diagrams! </a:t>
            </a:r>
          </a:p>
          <a:p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756" y="272585"/>
            <a:ext cx="3108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is science and how does it work?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46785" y="3586979"/>
            <a:ext cx="318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is the structure of water and how does that cause polarity…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30150" y="638451"/>
            <a:ext cx="31709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Ideas…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How is science both a process and a product of that process?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radical shift did Galileo make that began empirical science?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is the difference between an observation and an inference? 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are the two types of observations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Why is the claim “Unicorns are magic” both non-testable and non-falsifiable?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Compare and contrast hypotheses and theories.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is wrong with your friend saying</a:t>
            </a:r>
            <a:r>
              <a:rPr lang="mr-IN" sz="1000" dirty="0" smtClean="0"/>
              <a:t>…</a:t>
            </a:r>
            <a:r>
              <a:rPr lang="en-US" sz="1000" dirty="0" smtClean="0"/>
              <a:t>.”Oh, that</a:t>
            </a:r>
            <a:r>
              <a:rPr lang="fr-FR" sz="1000" dirty="0" smtClean="0"/>
              <a:t>’</a:t>
            </a:r>
            <a:r>
              <a:rPr lang="en-US" sz="1000" dirty="0" smtClean="0"/>
              <a:t>s ‘just’ a theory?”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is the format for a hypothesis?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</a:t>
            </a:r>
            <a:r>
              <a:rPr lang="en-US" sz="1000" dirty="0"/>
              <a:t>is the null hypothesis</a:t>
            </a:r>
            <a:r>
              <a:rPr lang="en-US" sz="1000" dirty="0" smtClean="0"/>
              <a:t>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are some basic safety rules?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Know the science equipment names and uses.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endParaRPr lang="en-US" sz="1000" dirty="0" smtClean="0"/>
          </a:p>
          <a:p>
            <a:pPr marL="628650" lvl="1" indent="-171450">
              <a:buFont typeface="Arial"/>
              <a:buChar char="•"/>
            </a:pPr>
            <a:endParaRPr lang="en-US" sz="1000" dirty="0" smtClean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69" y="239003"/>
            <a:ext cx="224882" cy="34135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522" y="300149"/>
            <a:ext cx="224882" cy="34135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14" y="3609564"/>
            <a:ext cx="224882" cy="34135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522" y="3586979"/>
            <a:ext cx="224882" cy="34135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614384" y="3500773"/>
            <a:ext cx="3167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are the properties of water?  And how do they caused by polarity?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368692" y="4074033"/>
            <a:ext cx="3264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Ideas…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Define and give an example of adhesion, capillary action, surface tension, high heat capacity, heat of vaporization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Why is water such a good solvent of </a:t>
            </a:r>
            <a:r>
              <a:rPr lang="en-US" sz="1000" smtClean="0"/>
              <a:t>so many solutes</a:t>
            </a:r>
            <a:r>
              <a:rPr lang="en-US" sz="1000" dirty="0" smtClean="0"/>
              <a:t>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Where will the climate be more moderate (near or far from a lake or ocean)? Why?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are non-polar covalent bonds?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Why doesn’t water stick to non-polar objects?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are some objects that are non-polar?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/>
          </a:p>
          <a:p>
            <a:pPr marL="285750" indent="-285750">
              <a:buFont typeface="Arial"/>
              <a:buChar char="•"/>
            </a:pP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437739" y="4227921"/>
            <a:ext cx="34725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Ideas…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Draw the structure of a water </a:t>
            </a:r>
            <a:r>
              <a:rPr lang="en-US" sz="1000" dirty="0" smtClean="0"/>
              <a:t>molecule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is polarity?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Draw the </a:t>
            </a:r>
            <a:r>
              <a:rPr lang="en-US" sz="1000" dirty="0" smtClean="0"/>
              <a:t>+/- sides of </a:t>
            </a:r>
            <a:r>
              <a:rPr lang="en-US" sz="1000" smtClean="0"/>
              <a:t>the water </a:t>
            </a:r>
            <a:r>
              <a:rPr lang="en-US" sz="1000" dirty="0" smtClean="0"/>
              <a:t>molecule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are polar covalent bonds and where are they in the water molecule? (draw them)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are hydrogen bonds and where do they occur?  What water property results from these bonds between water molecules?  (draw them)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030989" y="660083"/>
            <a:ext cx="29556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Ideas…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/>
              <a:t>When setting up an experiment: </a:t>
            </a:r>
            <a:r>
              <a:rPr lang="en-US" sz="1000" dirty="0" smtClean="0"/>
              <a:t>(via an example)</a:t>
            </a:r>
            <a:endParaRPr lang="en-US" sz="1000" dirty="0"/>
          </a:p>
          <a:p>
            <a:pPr marL="628650" lvl="1" indent="-171450">
              <a:buFont typeface="Arial"/>
              <a:buChar char="•"/>
            </a:pPr>
            <a:r>
              <a:rPr lang="en-US" sz="1000" dirty="0" smtClean="0"/>
              <a:t>What </a:t>
            </a:r>
            <a:r>
              <a:rPr lang="en-US" sz="1000" dirty="0"/>
              <a:t>are the independent, dependent variables, and constants</a:t>
            </a:r>
          </a:p>
          <a:p>
            <a:pPr marL="628650" lvl="1" indent="-171450">
              <a:buFont typeface="Arial"/>
              <a:buChar char="•"/>
            </a:pPr>
            <a:r>
              <a:rPr lang="en-US" sz="1000" dirty="0"/>
              <a:t>What is the difference between a control group and experimental group</a:t>
            </a:r>
            <a:r>
              <a:rPr lang="en-US" sz="1000" dirty="0" smtClean="0"/>
              <a:t>?</a:t>
            </a:r>
          </a:p>
          <a:p>
            <a:pPr marL="628650" lvl="1" indent="-171450">
              <a:buFont typeface="Arial"/>
              <a:buChar char="•"/>
            </a:pPr>
            <a:r>
              <a:rPr lang="en-US" sz="1000" dirty="0" smtClean="0"/>
              <a:t>What is the purpose of constants?  Of a control group?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Data- what are the base metric units for mass, volume, distance?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How do you convert basic metric units using the 10X scale (25.6mm =____cm=____m </a:t>
            </a:r>
            <a:r>
              <a:rPr lang="en-US" sz="1000" dirty="0" err="1" smtClean="0"/>
              <a:t>etc</a:t>
            </a:r>
            <a:r>
              <a:rPr lang="en-US" sz="1000" dirty="0" smtClean="0"/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are some basic graphing rules?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When do you make a pie, line or bar graph?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What is the difference between a positive</a:t>
            </a:r>
            <a:r>
              <a:rPr lang="en-US" sz="1000" dirty="0"/>
              <a:t> </a:t>
            </a:r>
            <a:r>
              <a:rPr lang="en-US" sz="1000" dirty="0" smtClean="0"/>
              <a:t>and  negative relationship in a line graph?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Know how to make claims from graphs.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endParaRPr lang="en-US" sz="1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447756" y="174613"/>
            <a:ext cx="3251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do you design an experiment?  How do you record data?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715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499</Words>
  <Application>Microsoft Macintosh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Hadley-Hill</dc:creator>
  <cp:lastModifiedBy>Lisa Hadley-Hill</cp:lastModifiedBy>
  <cp:revision>17</cp:revision>
  <dcterms:created xsi:type="dcterms:W3CDTF">2017-09-28T04:12:54Z</dcterms:created>
  <dcterms:modified xsi:type="dcterms:W3CDTF">2018-09-24T03:56:00Z</dcterms:modified>
</cp:coreProperties>
</file>